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notesSlides/notesSlide4.xml" ContentType="application/vnd.openxmlformats-officedocument.presentationml.notesSlide+xml"/>
  <Override PartName="/ppt/tags/tag2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841" r:id="rId2"/>
    <p:sldId id="842" r:id="rId3"/>
    <p:sldId id="905" r:id="rId4"/>
    <p:sldId id="845" r:id="rId5"/>
    <p:sldId id="839" r:id="rId6"/>
    <p:sldId id="368" r:id="rId7"/>
    <p:sldId id="36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9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8D30E0-8313-4061-9044-5721C8BBD9F0}" type="datetimeFigureOut">
              <a:rPr lang="en-GB" smtClean="0"/>
              <a:t>03/04/2025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2FFB53-436C-4B17-ACD1-90519CB9B2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0270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24046C-140B-447E-94CF-ED0974F3EA1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05862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24046C-140B-447E-94CF-ED0974F3EA1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4135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24046C-140B-447E-94CF-ED0974F3EA1A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06498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24046C-140B-447E-94CF-ED0974F3EA1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1643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24046C-140B-447E-94CF-ED0974F3EA1A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12577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24046C-140B-447E-94CF-ED0974F3EA1A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08150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24046C-140B-447E-94CF-ED0974F3EA1A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086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9F973-AE6B-1B57-DBB0-A4B919943E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CE2CC6-78C4-76C8-B146-229727F586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D6597A-FB54-63BE-5B96-B15114C1A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3112B-BCBE-41A7-A426-B98A7B433680}" type="datetimeFigureOut">
              <a:rPr lang="en-GB" smtClean="0"/>
              <a:t>03/04/2025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65FF30-49C2-9148-C93B-BCBFB944D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2B3349-7B4D-A63A-2370-A2D5B77F0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0AA71-0ECE-46D8-BC23-2B1E51F755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0598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07628-92FA-3F24-6A98-E588BB801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85DF71-721C-0287-3197-4C61B66110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DF7E25-2B1A-198A-8967-26A613D30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3112B-BCBE-41A7-A426-B98A7B433680}" type="datetimeFigureOut">
              <a:rPr lang="en-GB" smtClean="0"/>
              <a:t>03/04/2025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99B7C2-F8FC-25DE-EC6B-8F7D6F56A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6F0564-4E98-92D6-268C-79B993712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0AA71-0ECE-46D8-BC23-2B1E51F755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5804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D729E4-E943-2A6F-4FD7-2FCD55904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B158ED-2E6E-A01A-7AC0-27C03CF281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E075F6-AD84-A3AE-97F1-8FF39EE79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3112B-BCBE-41A7-A426-B98A7B433680}" type="datetimeFigureOut">
              <a:rPr lang="en-GB" smtClean="0"/>
              <a:t>03/04/2025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64E69D-85C1-FBA3-C3A2-B79E98FC4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DDE664-73D1-94D5-8830-A3AFC465C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0AA71-0ECE-46D8-BC23-2B1E51F755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404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bg>
      <p:bgPr>
        <a:solidFill>
          <a:srgbClr val="2B43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28A50041-6A89-43F8-8032-21FFFFD9D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418" y="1110565"/>
            <a:ext cx="6947602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562CD121-90EF-423C-8207-E5EAA8FA73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8417" y="2477693"/>
            <a:ext cx="6956325" cy="71457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3200" b="1" i="0">
                <a:solidFill>
                  <a:srgbClr val="0099A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99" indent="0" algn="ctr">
              <a:buNone/>
              <a:defRPr sz="2000"/>
            </a:lvl2pPr>
            <a:lvl3pPr marL="914400" indent="0" algn="ctr">
              <a:buNone/>
              <a:defRPr sz="1801"/>
            </a:lvl3pPr>
            <a:lvl4pPr marL="1371600" indent="0" algn="ctr">
              <a:buNone/>
              <a:defRPr sz="1600"/>
            </a:lvl4pPr>
            <a:lvl5pPr marL="1828801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1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59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876691A7-02C5-4967-8086-B566A31BA307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598417" y="3576715"/>
            <a:ext cx="6947603" cy="15001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400" b="1">
                <a:solidFill>
                  <a:srgbClr val="81C03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location</a:t>
            </a:r>
          </a:p>
          <a:p>
            <a:pPr lvl="0"/>
            <a:r>
              <a:rPr lang="en-US" dirty="0"/>
              <a:t>Click to add date</a:t>
            </a:r>
          </a:p>
          <a:p>
            <a:pPr lvl="0"/>
            <a:r>
              <a:rPr lang="en-US" dirty="0"/>
              <a:t>Click to add name, job title, SEMLEP</a:t>
            </a:r>
          </a:p>
        </p:txBody>
      </p:sp>
      <p:pic>
        <p:nvPicPr>
          <p:cNvPr id="5" name="Picture 4" descr="A picture containing person&#10;&#10;Description automatically generated">
            <a:extLst>
              <a:ext uri="{FF2B5EF4-FFF2-40B4-BE49-F238E27FC236}">
                <a16:creationId xmlns:a16="http://schemas.microsoft.com/office/drawing/2014/main" id="{E943C21C-A4E7-4EC3-ABB2-7BEDFC235DC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06559" y="829815"/>
            <a:ext cx="3497968" cy="173279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3" name="Picture 12" descr="A picture containing outdoor, outdoor object, net&#10;&#10;Description automatically generated">
            <a:extLst>
              <a:ext uri="{FF2B5EF4-FFF2-40B4-BE49-F238E27FC236}">
                <a16:creationId xmlns:a16="http://schemas.microsoft.com/office/drawing/2014/main" id="{E6E0660B-B8E6-44AD-92C7-D55FDC646A8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06559" y="4336565"/>
            <a:ext cx="3561442" cy="196187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1" name="Picture 10" descr="A picture containing person&#10;&#10;Description automatically generated">
            <a:extLst>
              <a:ext uri="{FF2B5EF4-FFF2-40B4-BE49-F238E27FC236}">
                <a16:creationId xmlns:a16="http://schemas.microsoft.com/office/drawing/2014/main" id="{75E74A27-1174-4BD8-B439-644AFE7FF90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725199" y="2521435"/>
            <a:ext cx="3287023" cy="196187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D5AF645B-DEF3-DE42-1605-76E383EA07F9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09262" y="5740724"/>
            <a:ext cx="1662368" cy="557711"/>
          </a:xfrm>
          <a:prstGeom prst="rect">
            <a:avLst/>
          </a:prstGeom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88056EC3-E149-599C-FC9D-1C189C879C4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email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8417" y="5687769"/>
            <a:ext cx="1662368" cy="610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60284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48C0DEBD-DB81-6405-B500-A6F730B5F60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119435" y="257981"/>
            <a:ext cx="1786918" cy="656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6265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18A98-5DAE-4219-D3EF-838840A56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0AA178-8CF5-DB2B-812F-733C131D8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4A6970-4593-FA6B-F01F-BA265AA46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3112B-BCBE-41A7-A426-B98A7B433680}" type="datetimeFigureOut">
              <a:rPr lang="en-GB" smtClean="0"/>
              <a:t>03/04/2025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5C4AD0-11A2-ACB7-08F5-25E1DE196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C86691-B57C-F0B5-6B62-D527AF9B9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0AA71-0ECE-46D8-BC23-2B1E51F755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127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F1539-0B45-DE7D-4F29-B75D71502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991590-E5A0-3B01-E07A-245F542CB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93CC6E-C8B2-76CA-371E-3A818101E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3112B-BCBE-41A7-A426-B98A7B433680}" type="datetimeFigureOut">
              <a:rPr lang="en-GB" smtClean="0"/>
              <a:t>03/04/2025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59E9DF-4AF9-DEE3-9A90-D5362EA48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543AD3-13E4-5FC7-A398-3F20F8F30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0AA71-0ECE-46D8-BC23-2B1E51F755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774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D6F70-A065-9B86-B74A-00B6DE7CF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A177-8B9B-C310-48EA-20B0BD1CA0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17A290-6C15-7005-265E-3B7688C930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98C6BF-9F58-85C5-0977-D71D7A8A9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3112B-BCBE-41A7-A426-B98A7B433680}" type="datetimeFigureOut">
              <a:rPr lang="en-GB" smtClean="0"/>
              <a:t>03/04/2025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D1051B-F503-4C6A-5AB3-02CAF2634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3DF9F2-4885-EFD5-FCEB-5C20603F8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0AA71-0ECE-46D8-BC23-2B1E51F755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8419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258C5-3EDF-338F-4045-DCBF0ECB7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EF34D6-E151-37C4-EA72-84440F2E08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5840DF-5337-A561-D0B9-F587E1B76A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192028-CA75-26E8-22C7-4A98BDB49B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3ED336-C335-6EC2-C567-E14E7A7CC6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10D86A-E55C-9846-4E8E-BD0E5359C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3112B-BCBE-41A7-A426-B98A7B433680}" type="datetimeFigureOut">
              <a:rPr lang="en-GB" smtClean="0"/>
              <a:t>03/04/2025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9196E5-AACD-1E17-ED59-B323007AD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65AB2D-3E4B-78FC-7C1A-6F16BF727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0AA71-0ECE-46D8-BC23-2B1E51F755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0044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B4D30-0121-4213-8732-C4A7D8EF2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A7003A-6471-2A30-1692-55D81DE09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3112B-BCBE-41A7-A426-B98A7B433680}" type="datetimeFigureOut">
              <a:rPr lang="en-GB" smtClean="0"/>
              <a:t>03/04/2025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92A2EB-04C6-0537-5A3A-C712D3A0D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AEE315-2CDF-1CBE-EBBE-CC55403DE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0AA71-0ECE-46D8-BC23-2B1E51F755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4717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8CFADE-E017-407F-D9B3-6CEE4F772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3112B-BCBE-41A7-A426-B98A7B433680}" type="datetimeFigureOut">
              <a:rPr lang="en-GB" smtClean="0"/>
              <a:t>03/04/2025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6081AB-1EB6-D153-AC92-9D724B6DC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ADA571-855B-F48E-81F1-7670B293D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0AA71-0ECE-46D8-BC23-2B1E51F755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705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53C7B-BC79-AAA5-F5B0-FDB8DADA6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5CEE4A-5F4A-9C66-4A9C-D1442ED327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C42784-C27D-D5F3-3BA6-820067B069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070CA7-23AA-C6DF-B33F-C5D3A271C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3112B-BCBE-41A7-A426-B98A7B433680}" type="datetimeFigureOut">
              <a:rPr lang="en-GB" smtClean="0"/>
              <a:t>03/04/2025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D1D094-11EC-5EC5-41BB-FB9787EE1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927EBB-5F79-5989-FE9F-55EB6ED16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0AA71-0ECE-46D8-BC23-2B1E51F755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3255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C6D0A-2490-2EE8-BF2D-B372E4A44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D4257A-78DE-2037-DA0E-F0920A9A67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764E8B-5852-8836-9530-A4A9A5C795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27A74F-D491-9532-CB5D-85BFD25E4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3112B-BCBE-41A7-A426-B98A7B433680}" type="datetimeFigureOut">
              <a:rPr lang="en-GB" smtClean="0"/>
              <a:t>03/04/2025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B5C8AA-0125-2CF1-ED0E-42A2709F6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D7BBF2-2E9A-89B5-A059-106D5321A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0AA71-0ECE-46D8-BC23-2B1E51F755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4464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B6F86F-14F7-9229-C1A0-42A85BE28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CE0EDC-6C34-182F-B469-3BB4C38F95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DA126C-EC53-ADE5-649D-78CED730D9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5E3112B-BCBE-41A7-A426-B98A7B433680}" type="datetimeFigureOut">
              <a:rPr lang="en-GB" smtClean="0"/>
              <a:t>03/04/2025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7853C4-62F0-4551-5B86-4B927EEAB5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66E38F-F0A3-76D5-FEB3-B8A2D40D48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210AA71-0ECE-46D8-BC23-2B1E51F755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8128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microsoft.com/office/2007/relationships/hdphoto" Target="../media/hdphoto2.wdp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scienceroll.com/tag/dna/" TargetMode="External"/><Relationship Id="rId3" Type="http://schemas.openxmlformats.org/officeDocument/2006/relationships/image" Target="../media/image10.png"/><Relationship Id="rId7" Type="http://schemas.openxmlformats.org/officeDocument/2006/relationships/image" Target="../media/image1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3.jpeg"/><Relationship Id="rId11" Type="http://schemas.openxmlformats.org/officeDocument/2006/relationships/image" Target="../media/image17.jpeg"/><Relationship Id="rId5" Type="http://schemas.openxmlformats.org/officeDocument/2006/relationships/image" Target="../media/image12.jpeg"/><Relationship Id="rId10" Type="http://schemas.openxmlformats.org/officeDocument/2006/relationships/image" Target="../media/image16.jpeg"/><Relationship Id="rId4" Type="http://schemas.openxmlformats.org/officeDocument/2006/relationships/image" Target="../media/image11.jpeg"/><Relationship Id="rId9" Type="http://schemas.openxmlformats.org/officeDocument/2006/relationships/image" Target="../media/image1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padlet.com/southeastmidlandscareershub/opportunities-padlet-ff4svg0bqcidfudw" TargetMode="External"/><Relationship Id="rId3" Type="http://schemas.openxmlformats.org/officeDocument/2006/relationships/hyperlink" Target="https://www.skillsforcareers.education.gov.uk/pages/young-people" TargetMode="External"/><Relationship Id="rId7" Type="http://schemas.openxmlformats.org/officeDocument/2006/relationships/hyperlink" Target="https://icould.com/explore/categories/job-types/#jobtype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www.youthemployment.org.uk/careers-hub/" TargetMode="External"/><Relationship Id="rId5" Type="http://schemas.openxmlformats.org/officeDocument/2006/relationships/hyperlink" Target="https://www.prospects.ac.uk/jobs-and-work-experience/job-sectors/" TargetMode="External"/><Relationship Id="rId4" Type="http://schemas.openxmlformats.org/officeDocument/2006/relationships/hyperlink" Target="https://nationalcareers.service.gov.uk/explore-careers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ork-learn-live-blmk.co.uk/jobs/" TargetMode="External"/><Relationship Id="rId13" Type="http://schemas.openxmlformats.org/officeDocument/2006/relationships/hyperlink" Target="https://nationalcareers.service.gov.uk/job-categories/hospitality-and-food" TargetMode="External"/><Relationship Id="rId3" Type="http://schemas.openxmlformats.org/officeDocument/2006/relationships/hyperlink" Target="https://www.thisisengineering.org.uk/" TargetMode="External"/><Relationship Id="rId7" Type="http://schemas.openxmlformats.org/officeDocument/2006/relationships/hyperlink" Target="https://www.healthcareers.nhs.uk/FindYourCareer" TargetMode="External"/><Relationship Id="rId12" Type="http://schemas.openxmlformats.org/officeDocument/2006/relationships/hyperlink" Target="https://www.digitalworld.net/industries-and-job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discovercreative.careers/#/" TargetMode="External"/><Relationship Id="rId11" Type="http://schemas.openxmlformats.org/officeDocument/2006/relationships/hyperlink" Target="https://generationlogistics.org/" TargetMode="External"/><Relationship Id="rId5" Type="http://schemas.openxmlformats.org/officeDocument/2006/relationships/hyperlink" Target="https://www.makeuk.org/insights/blogs/what-is-it-like-to-work-in-uk-manufacturing" TargetMode="External"/><Relationship Id="rId10" Type="http://schemas.openxmlformats.org/officeDocument/2006/relationships/hyperlink" Target="https://www.skillsforcare.org.uk/Careers-in-care/Think-Care-Careers.aspx" TargetMode="External"/><Relationship Id="rId4" Type="http://schemas.openxmlformats.org/officeDocument/2006/relationships/hyperlink" Target="https://www.goconstruct.org/" TargetMode="External"/><Relationship Id="rId9" Type="http://schemas.openxmlformats.org/officeDocument/2006/relationships/hyperlink" Target="https://bestofbothworlds.uk.ne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370F092-3495-44C2-9FB7-74D226A77C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8417" y="1989421"/>
            <a:ext cx="4976760" cy="951307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3600" dirty="0">
                <a:solidFill>
                  <a:schemeClr val="bg1"/>
                </a:solidFill>
              </a:rPr>
              <a:t>South Midlands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3600" dirty="0">
                <a:solidFill>
                  <a:schemeClr val="bg1"/>
                </a:solidFill>
              </a:rPr>
              <a:t>The Labour Market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0E30A2-809B-4284-895E-9356A963A04D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598417" y="4247248"/>
            <a:ext cx="6947603" cy="1500187"/>
          </a:xfrm>
        </p:spPr>
        <p:txBody>
          <a:bodyPr>
            <a:normAutofit/>
          </a:bodyPr>
          <a:lstStyle/>
          <a:p>
            <a:r>
              <a:rPr lang="en-GB" sz="1800" dirty="0"/>
              <a:t>January 2025</a:t>
            </a:r>
          </a:p>
        </p:txBody>
      </p:sp>
    </p:spTree>
    <p:extLst>
      <p:ext uri="{BB962C8B-B14F-4D97-AF65-F5344CB8AC3E}">
        <p14:creationId xmlns:p14="http://schemas.microsoft.com/office/powerpoint/2010/main" val="2056029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297656B-D256-4B8A-8E41-68FE5E9D355E}"/>
              </a:ext>
            </a:extLst>
          </p:cNvPr>
          <p:cNvSpPr txBox="1"/>
          <p:nvPr/>
        </p:nvSpPr>
        <p:spPr>
          <a:xfrm>
            <a:off x="426641" y="251615"/>
            <a:ext cx="22813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</p:txBody>
      </p:sp>
      <p:pic>
        <p:nvPicPr>
          <p:cNvPr id="4" name="Picture 3" descr="Map&#10;&#10;Description automatically generated">
            <a:extLst>
              <a:ext uri="{FF2B5EF4-FFF2-40B4-BE49-F238E27FC236}">
                <a16:creationId xmlns:a16="http://schemas.microsoft.com/office/drawing/2014/main" id="{5CE37113-71E4-F821-EBAB-84BEDF7EF90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58658" y="1365449"/>
            <a:ext cx="5203690" cy="4428249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A2B6873-3BFE-38C4-B0E5-3F2FCABE4B5B}"/>
              </a:ext>
            </a:extLst>
          </p:cNvPr>
          <p:cNvSpPr txBox="1">
            <a:spLocks/>
          </p:cNvSpPr>
          <p:nvPr/>
        </p:nvSpPr>
        <p:spPr>
          <a:xfrm>
            <a:off x="529652" y="1403904"/>
            <a:ext cx="505177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South Midlands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comprises: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Bedfordshire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Luton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Milton Keynes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Northamptonshire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7D04CF-60D1-0B39-E723-C810A11811BA}"/>
              </a:ext>
            </a:extLst>
          </p:cNvPr>
          <p:cNvSpPr txBox="1"/>
          <p:nvPr/>
        </p:nvSpPr>
        <p:spPr>
          <a:xfrm>
            <a:off x="529652" y="3557410"/>
            <a:ext cx="544893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Our role is to help economic growth thrive across the South Midlands by supporting job creation, a pipeline of talented people and skills development for the future prosperity of the local communities.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86F5F71-3B2F-EE88-77B7-A910A90A0A4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106639" y="5249501"/>
            <a:ext cx="3672452" cy="607827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BA4EF74-0529-A069-0963-9275ED527F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biLevel thresh="75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4675" y="5309077"/>
            <a:ext cx="1209457" cy="444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2432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55DE6F8-AB90-A730-B681-C69B260F98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692" y="897882"/>
            <a:ext cx="8931414" cy="517595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297656B-D256-4B8A-8E41-68FE5E9D355E}"/>
              </a:ext>
            </a:extLst>
          </p:cNvPr>
          <p:cNvSpPr txBox="1"/>
          <p:nvPr/>
        </p:nvSpPr>
        <p:spPr>
          <a:xfrm>
            <a:off x="400008" y="251615"/>
            <a:ext cx="71663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Top occupational groups in demand now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AA41B4D-3D7B-AF8F-CCE6-B4014D8136C3}"/>
              </a:ext>
            </a:extLst>
          </p:cNvPr>
          <p:cNvSpPr txBox="1"/>
          <p:nvPr/>
        </p:nvSpPr>
        <p:spPr>
          <a:xfrm>
            <a:off x="71020" y="6437108"/>
            <a:ext cx="55299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Source: </a:t>
            </a:r>
            <a:r>
              <a:rPr kumimoji="0" lang="en-GB" sz="8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Lightcast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pic>
        <p:nvPicPr>
          <p:cNvPr id="3" name="Picture 2" descr="A group of people standing around a table&#10;&#10;Description automatically generated">
            <a:extLst>
              <a:ext uri="{FF2B5EF4-FFF2-40B4-BE49-F238E27FC236}">
                <a16:creationId xmlns:a16="http://schemas.microsoft.com/office/drawing/2014/main" id="{27018233-51E0-4A54-38EC-5141FFED5648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85270" y="1719160"/>
            <a:ext cx="1799673" cy="119978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Picture 3" descr="A picture containing person, man, building, sitting&#10;&#10;Description automatically generated">
            <a:extLst>
              <a:ext uri="{FF2B5EF4-FFF2-40B4-BE49-F238E27FC236}">
                <a16:creationId xmlns:a16="http://schemas.microsoft.com/office/drawing/2014/main" id="{8860E401-FABE-B154-B90A-DF672E6D089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67252" y="2496208"/>
            <a:ext cx="1693739" cy="111927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Picture 5" descr="A picture containing cake, birthday, looking, table&#10;&#10;Description automatically generated">
            <a:extLst>
              <a:ext uri="{FF2B5EF4-FFF2-40B4-BE49-F238E27FC236}">
                <a16:creationId xmlns:a16="http://schemas.microsoft.com/office/drawing/2014/main" id="{DCA70638-F30F-0CB0-D7C9-AC292A6F38F8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942286" y="2828522"/>
            <a:ext cx="1687479" cy="115126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Picture 6" descr="A picture containing blue, man&#10;&#10;Description automatically generated">
            <a:extLst>
              <a:ext uri="{FF2B5EF4-FFF2-40B4-BE49-F238E27FC236}">
                <a16:creationId xmlns:a16="http://schemas.microsoft.com/office/drawing/2014/main" id="{47F76A72-9C78-8BF9-3AD9-44EFAB128D70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8574028" y="3271013"/>
            <a:ext cx="1681982" cy="112152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Picture 7" descr="A picture containing person, standing, boy, man&#10;&#10;Description automatically generated">
            <a:extLst>
              <a:ext uri="{FF2B5EF4-FFF2-40B4-BE49-F238E27FC236}">
                <a16:creationId xmlns:a16="http://schemas.microsoft.com/office/drawing/2014/main" id="{2E966145-AC15-FCF0-0699-7F8834606665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71605" y="4423698"/>
            <a:ext cx="1703555" cy="113540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1" name="Picture 10" descr="A picture containing outdoor object&#10;&#10;Description automatically generated">
            <a:extLst>
              <a:ext uri="{FF2B5EF4-FFF2-40B4-BE49-F238E27FC236}">
                <a16:creationId xmlns:a16="http://schemas.microsoft.com/office/drawing/2014/main" id="{FDEB0279-9967-5846-2CEB-D8EFE6489953}"/>
              </a:ext>
            </a:extLst>
          </p:cNvPr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20553" y="4838692"/>
            <a:ext cx="1681983" cy="112142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3" name="Picture 12" descr="A group of people looking at a computer&#10;&#10;Description automatically generated">
            <a:extLst>
              <a:ext uri="{FF2B5EF4-FFF2-40B4-BE49-F238E27FC236}">
                <a16:creationId xmlns:a16="http://schemas.microsoft.com/office/drawing/2014/main" id="{C2CA3514-C372-0C3A-F72B-07A4DC20EACE}"/>
              </a:ext>
            </a:extLst>
          </p:cNvPr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16041" y="3510343"/>
            <a:ext cx="1681794" cy="112140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765446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297656B-D256-4B8A-8E41-68FE5E9D355E}"/>
              </a:ext>
            </a:extLst>
          </p:cNvPr>
          <p:cNvSpPr txBox="1"/>
          <p:nvPr/>
        </p:nvSpPr>
        <p:spPr>
          <a:xfrm>
            <a:off x="284333" y="178770"/>
            <a:ext cx="3916457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“Employability Skills”</a:t>
            </a:r>
          </a:p>
          <a:p>
            <a:endParaRPr lang="en-GB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69D4EB6-2EEA-4511-901B-6D0AD59962DB}"/>
              </a:ext>
            </a:extLst>
          </p:cNvPr>
          <p:cNvSpPr txBox="1"/>
          <p:nvPr/>
        </p:nvSpPr>
        <p:spPr>
          <a:xfrm>
            <a:off x="0" y="6054605"/>
            <a:ext cx="55299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Source: Local Skills Improvement Plan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F901B2A-F8CE-BFE4-0512-40E43F1F78B6}"/>
              </a:ext>
            </a:extLst>
          </p:cNvPr>
          <p:cNvSpPr/>
          <p:nvPr/>
        </p:nvSpPr>
        <p:spPr>
          <a:xfrm>
            <a:off x="8570837" y="1261034"/>
            <a:ext cx="3234833" cy="365091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Job specific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Science, Technology, Engineering, Art and Maths (STEAM)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Specialist digital skills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Education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Commercial acumen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awareness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Customer service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Sales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Working with hands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Driving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93A0DACE-42DB-E361-988A-215508E56442}"/>
              </a:ext>
            </a:extLst>
          </p:cNvPr>
          <p:cNvSpPr/>
          <p:nvPr/>
        </p:nvSpPr>
        <p:spPr>
          <a:xfrm>
            <a:off x="3735376" y="1261034"/>
            <a:ext cx="4600289" cy="365091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1" indent="-285750">
              <a:buFont typeface="Arial" panose="020B0604020202020204" pitchFamily="34" charset="0"/>
              <a:buChar char="•"/>
              <a:defRPr/>
            </a:pPr>
            <a:r>
              <a:rPr lang="en-GB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Expressing yourself/Active listening</a:t>
            </a:r>
          </a:p>
          <a:p>
            <a:pPr marL="285750" lvl="1" indent="-285750">
              <a:buFont typeface="Arial" panose="020B0604020202020204" pitchFamily="34" charset="0"/>
              <a:buChar char="•"/>
              <a:defRPr/>
            </a:pPr>
            <a:r>
              <a:rPr lang="en-GB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 </a:t>
            </a:r>
          </a:p>
          <a:p>
            <a:pPr marL="285750" lvl="1" indent="-285750">
              <a:buFont typeface="Arial" panose="020B0604020202020204" pitchFamily="34" charset="0"/>
              <a:buChar char="•"/>
              <a:defRPr/>
            </a:pPr>
            <a:r>
              <a:rPr lang="en-GB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 literacy/Interaction with computers</a:t>
            </a:r>
          </a:p>
          <a:p>
            <a:pPr marL="285750" lvl="1" indent="-285750">
              <a:buFont typeface="Arial" panose="020B0604020202020204" pitchFamily="34" charset="0"/>
              <a:buChar char="•"/>
              <a:defRPr/>
            </a:pPr>
            <a:r>
              <a:rPr lang="en-GB" sz="16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Planning</a:t>
            </a:r>
          </a:p>
          <a:p>
            <a:pPr marL="285750" lvl="1" indent="-285750">
              <a:buFont typeface="Arial" panose="020B0604020202020204" pitchFamily="34" charset="0"/>
              <a:buChar char="•"/>
              <a:defRPr/>
            </a:pPr>
            <a:r>
              <a:rPr lang="en-GB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 solving</a:t>
            </a:r>
          </a:p>
          <a:p>
            <a:pPr marL="285750" lvl="1" indent="-285750">
              <a:buFont typeface="Arial" panose="020B0604020202020204" pitchFamily="34" charset="0"/>
              <a:buChar char="•"/>
              <a:defRPr/>
            </a:pPr>
            <a:r>
              <a:rPr lang="en-GB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Decision making</a:t>
            </a:r>
          </a:p>
          <a:p>
            <a:pPr marL="285750" lvl="1" indent="-285750">
              <a:buFont typeface="Arial" panose="020B0604020202020204" pitchFamily="34" charset="0"/>
              <a:buChar char="•"/>
              <a:defRPr/>
            </a:pPr>
            <a:r>
              <a:rPr lang="en-GB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Creativity/Innovation</a:t>
            </a:r>
            <a:endParaRPr lang="en-GB" sz="1600" kern="0" dirty="0">
              <a:solidFill>
                <a:prstClr val="black"/>
              </a:solidFill>
            </a:endParaRPr>
          </a:p>
          <a:p>
            <a:pPr marL="285750" lvl="1" indent="-285750">
              <a:buFont typeface="Arial" panose="020B0604020202020204" pitchFamily="34" charset="0"/>
              <a:buChar char="•"/>
              <a:defRPr/>
            </a:pPr>
            <a:r>
              <a:rPr lang="en-GB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Leadership/Developing Teams</a:t>
            </a:r>
          </a:p>
          <a:p>
            <a:pPr marL="285750" lvl="1" indent="-285750">
              <a:buFont typeface="Arial" panose="020B0604020202020204" pitchFamily="34" charset="0"/>
              <a:buChar char="•"/>
              <a:defRPr/>
            </a:pPr>
            <a:r>
              <a:rPr lang="en-GB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 management</a:t>
            </a:r>
          </a:p>
          <a:p>
            <a:pPr marL="285750" lvl="1" indent="-285750">
              <a:buFont typeface="Arial" panose="020B0604020202020204" pitchFamily="34" charset="0"/>
              <a:buChar char="•"/>
              <a:defRPr/>
            </a:pPr>
            <a:r>
              <a:rPr lang="en-GB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Analysing/Evaluating</a:t>
            </a:r>
          </a:p>
          <a:p>
            <a:pPr marL="285750" lvl="1" indent="-285750">
              <a:buFont typeface="Arial" panose="020B0604020202020204" pitchFamily="34" charset="0"/>
              <a:buChar char="•"/>
              <a:defRPr/>
            </a:pPr>
            <a:r>
              <a:rPr lang="en-GB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Teamwork</a:t>
            </a:r>
          </a:p>
          <a:p>
            <a:pPr marL="285750" lvl="1" indent="-285750">
              <a:buFont typeface="Arial" panose="020B0604020202020204" pitchFamily="34" charset="0"/>
              <a:buChar char="•"/>
              <a:defRPr/>
            </a:pPr>
            <a:r>
              <a:rPr lang="en-GB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Collaboration</a:t>
            </a:r>
            <a:endParaRPr lang="en-GB" sz="1600" kern="0" dirty="0">
              <a:solidFill>
                <a:prstClr val="black"/>
              </a:solidFill>
              <a:highlight>
                <a:srgbClr val="00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1" indent="-285750">
              <a:buFont typeface="Arial" panose="020B0604020202020204" pitchFamily="34" charset="0"/>
              <a:buChar char="•"/>
              <a:defRPr/>
            </a:pPr>
            <a:r>
              <a:rPr lang="en-GB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Resilience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53A7D8B1-084F-67FE-3388-CE6695CF89EE}"/>
              </a:ext>
            </a:extLst>
          </p:cNvPr>
          <p:cNvSpPr/>
          <p:nvPr/>
        </p:nvSpPr>
        <p:spPr>
          <a:xfrm>
            <a:off x="2604431" y="4911951"/>
            <a:ext cx="3056724" cy="148120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4138">
              <a:defRPr/>
            </a:pPr>
            <a:endParaRPr lang="en-GB" sz="1600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7188" indent="-273050">
              <a:buFont typeface="Arial" panose="020B0604020202020204" pitchFamily="34" charset="0"/>
              <a:buChar char="•"/>
              <a:defRPr/>
            </a:pPr>
            <a:r>
              <a:rPr lang="en-GB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Literacy   </a:t>
            </a:r>
          </a:p>
          <a:p>
            <a:pPr marL="357188" indent="-273050">
              <a:buFont typeface="Arial" panose="020B0604020202020204" pitchFamily="34" charset="0"/>
              <a:buChar char="•"/>
              <a:defRPr/>
            </a:pPr>
            <a:r>
              <a:rPr lang="en-GB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Numeracy   </a:t>
            </a:r>
          </a:p>
          <a:p>
            <a:pPr marL="357188" indent="-273050">
              <a:buFont typeface="Arial" panose="020B0604020202020204" pitchFamily="34" charset="0"/>
              <a:buChar char="•"/>
              <a:defRPr/>
            </a:pPr>
            <a:r>
              <a:rPr lang="en-GB" sz="16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English   </a:t>
            </a:r>
          </a:p>
          <a:p>
            <a:pPr marL="357188" indent="-273050">
              <a:buFont typeface="Arial" panose="020B0604020202020204" pitchFamily="34" charset="0"/>
              <a:buChar char="•"/>
              <a:defRPr/>
            </a:pPr>
            <a:r>
              <a:rPr lang="en-GB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Basic digital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E0DC5E1-5C2B-108B-E4B3-332A3855290C}"/>
              </a:ext>
            </a:extLst>
          </p:cNvPr>
          <p:cNvSpPr/>
          <p:nvPr/>
        </p:nvSpPr>
        <p:spPr>
          <a:xfrm>
            <a:off x="443480" y="1261034"/>
            <a:ext cx="3056724" cy="365091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</a:t>
            </a:r>
            <a:r>
              <a:rPr lang="en-GB" sz="16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ethic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Detail orientated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Willingness to learn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Enthusiasm  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6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Self-motivation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6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Independent working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6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Flexibility/Adaptability </a:t>
            </a:r>
            <a:endParaRPr lang="en-GB" sz="1600" kern="0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Honesty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Reliability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Politeness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Humility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Empathy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6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Curiosity</a:t>
            </a:r>
            <a:r>
              <a:rPr lang="en-GB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7B5FE0E1-E27C-E8AB-EC92-F8CFA73753A0}"/>
              </a:ext>
            </a:extLst>
          </p:cNvPr>
          <p:cNvSpPr/>
          <p:nvPr/>
        </p:nvSpPr>
        <p:spPr>
          <a:xfrm>
            <a:off x="5849477" y="4911951"/>
            <a:ext cx="3854944" cy="1481208"/>
          </a:xfrm>
          <a:prstGeom prst="roundRect">
            <a:avLst/>
          </a:prstGeom>
          <a:solidFill>
            <a:schemeClr val="accent6">
              <a:lumMod val="95000"/>
            </a:schemeClr>
          </a:solidFill>
          <a:ln w="285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57188" indent="-273050"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7188" indent="-2730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Technical Qualifications</a:t>
            </a:r>
          </a:p>
          <a:p>
            <a:pPr marL="357188" indent="-2730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Academic Qualifications</a:t>
            </a:r>
          </a:p>
          <a:p>
            <a:pPr marL="357188" indent="-2730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Technical Certification</a:t>
            </a:r>
          </a:p>
          <a:p>
            <a:pPr marL="357188" indent="-2730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Vocational Certification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D8AAB604-0073-07E8-5549-9C4D63DA9196}"/>
              </a:ext>
            </a:extLst>
          </p:cNvPr>
          <p:cNvSpPr/>
          <p:nvPr/>
        </p:nvSpPr>
        <p:spPr>
          <a:xfrm>
            <a:off x="395106" y="1098969"/>
            <a:ext cx="2654940" cy="324129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"/>
            <a:r>
              <a:rPr lang="en-GB" sz="1800" u="none" strike="noStrike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Attitudes &amp; Behaviours</a:t>
            </a:r>
            <a:endParaRPr lang="en-GB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CADC7D94-C7E8-E0AC-34FF-79200EBAEA2D}"/>
              </a:ext>
            </a:extLst>
          </p:cNvPr>
          <p:cNvSpPr/>
          <p:nvPr/>
        </p:nvSpPr>
        <p:spPr>
          <a:xfrm>
            <a:off x="3711219" y="1066337"/>
            <a:ext cx="2970404" cy="356762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"/>
            <a:r>
              <a:rPr lang="en-GB" sz="180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Core Transferable Skills</a:t>
            </a:r>
            <a:endParaRPr lang="en-GB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493F4148-379F-41FF-1F93-CA11F889CD5F}"/>
              </a:ext>
            </a:extLst>
          </p:cNvPr>
          <p:cNvSpPr/>
          <p:nvPr/>
        </p:nvSpPr>
        <p:spPr>
          <a:xfrm>
            <a:off x="2604430" y="4789485"/>
            <a:ext cx="2099222" cy="363452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"/>
            <a:r>
              <a:rPr lang="en-GB" sz="180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Basic Skills</a:t>
            </a:r>
            <a:endParaRPr lang="en-GB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A8352B4F-4BCD-9039-9878-CDE552FD12E3}"/>
              </a:ext>
            </a:extLst>
          </p:cNvPr>
          <p:cNvSpPr/>
          <p:nvPr/>
        </p:nvSpPr>
        <p:spPr>
          <a:xfrm>
            <a:off x="8522462" y="1066337"/>
            <a:ext cx="2626057" cy="356761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"/>
            <a:r>
              <a:rPr lang="en-GB" sz="180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Technical &amp; Vocational</a:t>
            </a:r>
            <a:endParaRPr lang="en-GB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8E1A0937-4610-9927-6C11-04E91A4E567A}"/>
              </a:ext>
            </a:extLst>
          </p:cNvPr>
          <p:cNvSpPr/>
          <p:nvPr/>
        </p:nvSpPr>
        <p:spPr>
          <a:xfrm>
            <a:off x="5849477" y="4789485"/>
            <a:ext cx="3441855" cy="363452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"/>
            <a:r>
              <a:rPr lang="en-GB" sz="180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Qualifications &amp; Certifications</a:t>
            </a:r>
            <a:endParaRPr lang="en-GB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475A02B-669D-5AC1-504B-6F975770285F}"/>
              </a:ext>
            </a:extLst>
          </p:cNvPr>
          <p:cNvSpPr txBox="1"/>
          <p:nvPr/>
        </p:nvSpPr>
        <p:spPr>
          <a:xfrm>
            <a:off x="227181" y="6426398"/>
            <a:ext cx="18466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Source: Local Skills Improvement Plan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76660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5215F6D6-F70E-6FC8-39C4-E7BA490B2D74}"/>
              </a:ext>
            </a:extLst>
          </p:cNvPr>
          <p:cNvSpPr/>
          <p:nvPr/>
        </p:nvSpPr>
        <p:spPr>
          <a:xfrm>
            <a:off x="4234648" y="4130932"/>
            <a:ext cx="3000653" cy="1589103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6D18D043-6ADF-FF70-90F6-3027A409965C}"/>
              </a:ext>
            </a:extLst>
          </p:cNvPr>
          <p:cNvSpPr/>
          <p:nvPr/>
        </p:nvSpPr>
        <p:spPr>
          <a:xfrm>
            <a:off x="5914007" y="1604785"/>
            <a:ext cx="4971495" cy="2166845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E114EB42-5118-EF42-0673-7791D299D5DB}"/>
              </a:ext>
            </a:extLst>
          </p:cNvPr>
          <p:cNvSpPr/>
          <p:nvPr/>
        </p:nvSpPr>
        <p:spPr>
          <a:xfrm>
            <a:off x="701335" y="1604785"/>
            <a:ext cx="4971495" cy="2166845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97656B-D256-4B8A-8E41-68FE5E9D355E}"/>
              </a:ext>
            </a:extLst>
          </p:cNvPr>
          <p:cNvSpPr txBox="1"/>
          <p:nvPr/>
        </p:nvSpPr>
        <p:spPr>
          <a:xfrm>
            <a:off x="432801" y="946401"/>
            <a:ext cx="5134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b="1" dirty="0">
                <a:solidFill>
                  <a:srgbClr val="0B0C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Jobs and Changes in Occupation Roles </a:t>
            </a:r>
            <a:endParaRPr lang="en-GB" b="1" i="0" dirty="0">
              <a:solidFill>
                <a:srgbClr val="0B0C0C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4CADEB9-4ECC-D696-8FBA-7E795C30D4A5}"/>
              </a:ext>
            </a:extLst>
          </p:cNvPr>
          <p:cNvSpPr txBox="1"/>
          <p:nvPr/>
        </p:nvSpPr>
        <p:spPr>
          <a:xfrm>
            <a:off x="1062141" y="1811045"/>
            <a:ext cx="42498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Automation driven service industries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Engineering and technology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C1C99E0-59B9-200C-600F-EB69DB695962}"/>
              </a:ext>
            </a:extLst>
          </p:cNvPr>
          <p:cNvSpPr txBox="1"/>
          <p:nvPr/>
        </p:nvSpPr>
        <p:spPr>
          <a:xfrm>
            <a:off x="4690204" y="4325318"/>
            <a:ext cx="22878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Population Serving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721C915-EF05-CC2D-BDE4-F050D7EC9609}"/>
              </a:ext>
            </a:extLst>
          </p:cNvPr>
          <p:cNvSpPr txBox="1"/>
          <p:nvPr/>
        </p:nvSpPr>
        <p:spPr>
          <a:xfrm>
            <a:off x="432801" y="269035"/>
            <a:ext cx="609452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Future opportunities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0327561-2C02-BC0F-21CB-F83EF7A4E50E}"/>
              </a:ext>
            </a:extLst>
          </p:cNvPr>
          <p:cNvSpPr txBox="1"/>
          <p:nvPr/>
        </p:nvSpPr>
        <p:spPr>
          <a:xfrm>
            <a:off x="6172215" y="1811045"/>
            <a:ext cx="4800586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 Zero/Green Economy/Sustainability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Scientific research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Engineering and technology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Machine operators/technicians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Agriculture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Regulatory professionals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5150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297656B-D256-4B8A-8E41-68FE5E9D355E}"/>
              </a:ext>
            </a:extLst>
          </p:cNvPr>
          <p:cNvSpPr txBox="1"/>
          <p:nvPr/>
        </p:nvSpPr>
        <p:spPr>
          <a:xfrm>
            <a:off x="400008" y="251615"/>
            <a:ext cx="5176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Other Sources of Information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A74F74A-040E-CE6F-DD90-73D31B8A8B00}"/>
              </a:ext>
            </a:extLst>
          </p:cNvPr>
          <p:cNvSpPr txBox="1"/>
          <p:nvPr/>
        </p:nvSpPr>
        <p:spPr>
          <a:xfrm>
            <a:off x="545020" y="888475"/>
            <a:ext cx="11564684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en-GB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Explore your education and training choices at </a:t>
            </a:r>
            <a:r>
              <a:rPr lang="en-GB" sz="2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Skills for Careers </a:t>
            </a:r>
            <a:r>
              <a:rPr lang="en-GB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https://www.skillsforcareers.education.gov.uk/pages/young-people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l" fontAlgn="base"/>
            <a:endParaRPr lang="en-GB" sz="2000" u="none" strike="noStrike" dirty="0">
              <a:solidFill>
                <a:srgbClr val="5454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 defTabSz="919163" fontAlgn="base">
              <a:buFont typeface="Arial" panose="020B0604020202020204" pitchFamily="34" charset="0"/>
              <a:buChar char="•"/>
            </a:pPr>
            <a:r>
              <a:rPr lang="en-GB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Explore careers at:</a:t>
            </a:r>
          </a:p>
          <a:p>
            <a:pPr marL="800100" lvl="1" indent="-342900" defTabSz="919163" fontAlgn="base">
              <a:buFont typeface="Arial" panose="020B0604020202020204" pitchFamily="34" charset="0"/>
              <a:buChar char="•"/>
            </a:pPr>
            <a:r>
              <a:rPr lang="en-GB" sz="2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National Careers Service</a:t>
            </a:r>
            <a:r>
              <a:rPr lang="en-GB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- </a:t>
            </a:r>
            <a:r>
              <a:rPr lang="en-GB" sz="2000" b="0" i="0" u="none" strike="noStrike" dirty="0">
                <a:solidFill>
                  <a:srgbClr val="087B8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https://nationalcareers.service.gov.uk/explore-careers</a:t>
            </a:r>
            <a:endParaRPr lang="en-GB" sz="2000" b="0" i="0" u="none" strike="noStrike" dirty="0">
              <a:solidFill>
                <a:srgbClr val="087B8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defTabSz="919163" fontAlgn="base">
              <a:buFont typeface="Arial" panose="020B0604020202020204" pitchFamily="34" charset="0"/>
              <a:buChar char="•"/>
            </a:pPr>
            <a:r>
              <a:rPr lang="en-GB" sz="2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Prospects –</a:t>
            </a:r>
            <a:r>
              <a:rPr lang="en-GB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Information on jobs, work experience and pathways </a:t>
            </a:r>
            <a:r>
              <a:rPr lang="en-GB" sz="2000" b="0" i="0" u="none" strike="noStrike" dirty="0">
                <a:solidFill>
                  <a:srgbClr val="087B8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https://www.prospects.ac.uk/jobs-and-work-experience/job-sectors/</a:t>
            </a:r>
            <a:endParaRPr lang="en-GB" sz="2000" b="0" i="0" u="none" strike="noStrike" dirty="0">
              <a:solidFill>
                <a:srgbClr val="087B8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fontAlgn="base"/>
            <a:endParaRPr lang="en-GB" sz="2000" u="none" strike="noStrike" dirty="0">
              <a:solidFill>
                <a:srgbClr val="5454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en-GB" sz="2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Youth Employment Careers</a:t>
            </a:r>
            <a:r>
              <a:rPr lang="en-GB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and pathways into work </a:t>
            </a:r>
            <a:r>
              <a:rPr lang="en-GB" sz="2000" b="0" i="0" u="none" strike="noStrike" dirty="0">
                <a:solidFill>
                  <a:srgbClr val="087B8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https://www.youthemployment.org.uk/careers-hub/</a:t>
            </a:r>
            <a:endParaRPr lang="en-GB" sz="2000" b="0" i="0" u="none" strike="noStrike" dirty="0">
              <a:solidFill>
                <a:srgbClr val="087B8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fontAlgn="base"/>
            <a:endParaRPr lang="en-GB" sz="2000" u="none" strike="noStrike" dirty="0">
              <a:solidFill>
                <a:srgbClr val="5454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en-GB" sz="2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icould</a:t>
            </a:r>
            <a:r>
              <a:rPr lang="en-GB" sz="2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</a:t>
            </a:r>
            <a:r>
              <a:rPr lang="en-GB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video and careers information -</a:t>
            </a:r>
            <a:r>
              <a:rPr lang="en-GB" sz="2000" b="0" i="0" dirty="0">
                <a:solidFill>
                  <a:srgbClr val="54545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GB" sz="2000" b="0" i="0" u="none" strike="noStrike" dirty="0">
                <a:solidFill>
                  <a:srgbClr val="087B8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https://icould.com/explore/categories/job-types/#jobtype</a:t>
            </a:r>
            <a:endParaRPr lang="en-GB" sz="2000" b="0" i="0" u="none" strike="noStrike" dirty="0">
              <a:solidFill>
                <a:srgbClr val="087B8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 fontAlgn="base">
              <a:buFont typeface="Arial" panose="020B0604020202020204" pitchFamily="34" charset="0"/>
              <a:buChar char="•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en-GB" sz="2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South East Midlands Careers Hub</a:t>
            </a:r>
            <a:r>
              <a:rPr lang="en-GB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GB" sz="2000" b="0" i="0" dirty="0">
                <a:solidFill>
                  <a:srgbClr val="087B8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Careers Advice &amp; Applications</a:t>
            </a:r>
            <a:br>
              <a:rPr lang="en-GB" sz="2000" b="0" i="0" dirty="0">
                <a:solidFill>
                  <a:srgbClr val="54545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2000" b="0" i="0" dirty="0">
              <a:solidFill>
                <a:srgbClr val="545454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6904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297656B-D256-4B8A-8E41-68FE5E9D355E}"/>
              </a:ext>
            </a:extLst>
          </p:cNvPr>
          <p:cNvSpPr txBox="1"/>
          <p:nvPr/>
        </p:nvSpPr>
        <p:spPr>
          <a:xfrm>
            <a:off x="400008" y="251615"/>
            <a:ext cx="5176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Other Sources of Information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A74F74A-040E-CE6F-DD90-73D31B8A8B00}"/>
              </a:ext>
            </a:extLst>
          </p:cNvPr>
          <p:cNvSpPr txBox="1"/>
          <p:nvPr/>
        </p:nvSpPr>
        <p:spPr>
          <a:xfrm>
            <a:off x="400008" y="777057"/>
            <a:ext cx="1156468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en-GB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Explore occupational groups with need locally</a:t>
            </a:r>
          </a:p>
          <a:p>
            <a:pPr algn="l" fontAlgn="base"/>
            <a:br>
              <a:rPr lang="en-GB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D22E20-6A3C-0C87-BFA2-BC2D7DBF0B91}"/>
              </a:ext>
            </a:extLst>
          </p:cNvPr>
          <p:cNvSpPr txBox="1"/>
          <p:nvPr/>
        </p:nvSpPr>
        <p:spPr>
          <a:xfrm>
            <a:off x="418341" y="1148331"/>
            <a:ext cx="11130730" cy="48628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Engineering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- This is Engineering - An introduction to the sector and the opportunities it offers 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https://www.thisisengineering.org.uk/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Construction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- 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GoConstruct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the construction industry guide to careers 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https://www.goconstruct.org/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Manufacturing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- 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Makeuk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what is it like to work in UK manufacturing -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https://www.makeuk.org/insights/blogs/what-is-it-like-to-work-in-uk-manufacturing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Creative Industries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- Creative Industries Federation, discover creative careers 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https://discovercreative.careers/#/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Health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- NHS Find Your Career 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https://www.healthcareers.nhs.uk/FindYourCareer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MK, Bedfordshire, Luton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https://work-learn-live-blmk.co.uk/jobs/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Northamptonshire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https://bestofbothworlds.uk.net/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Care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- Think Care Careers, Skills for Care 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hlinkClick r:id="rId10"/>
              </a:rPr>
              <a:t>https://www.skillsforcare.org.uk/Careers-in-care/Think-Care-Careers.aspx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Logistics and Supply Chain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- Transport &amp; Logistics careers - 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hlinkClick r:id="rId11"/>
              </a:rPr>
              <a:t>https://generationlogistics.org/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Digital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- Digital World - 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hlinkClick r:id="rId12"/>
              </a:rPr>
              <a:t>https://www.digitalworld.net/industries-and-jobs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Hospitality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(Food and Accommodation) - 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hlinkClick r:id="rId13"/>
              </a:rPr>
              <a:t> https://nationalcareers.service.gov.uk/job-categories/hospitality-and-food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94510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1|14.1|25.7|21.3|25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5|6.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574</Words>
  <Application>Microsoft Office PowerPoint</Application>
  <PresentationFormat>Widescreen</PresentationFormat>
  <Paragraphs>116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Aptos</vt:lpstr>
      <vt:lpstr>Aptos Display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Harris, Mrs A</dc:creator>
  <cp:lastModifiedBy>Harris, Mrs A</cp:lastModifiedBy>
  <cp:revision>1</cp:revision>
  <dcterms:created xsi:type="dcterms:W3CDTF">2025-04-03T08:23:17Z</dcterms:created>
  <dcterms:modified xsi:type="dcterms:W3CDTF">2025-04-03T08:25:26Z</dcterms:modified>
</cp:coreProperties>
</file>