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slides/slide2.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webextensions/taskpanes.xml" ContentType="application/vnd.ms-office.webextensiontaskpanes+xml"/>
  <Override PartName="/ppt/webextensions/webextension1.xml" ContentType="application/vnd.ms-office.webextension+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6"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guide id="3" pos="4132" userDrawn="1">
          <p15:clr>
            <a:srgbClr val="A4A3A4"/>
          </p15:clr>
        </p15:guide>
        <p15:guide id="4" pos="4232" userDrawn="1">
          <p15:clr>
            <a:srgbClr val="A4A3A4"/>
          </p15:clr>
        </p15:guide>
        <p15:guide id="5" pos="4332" userDrawn="1">
          <p15:clr>
            <a:srgbClr val="A4A3A4"/>
          </p15:clr>
        </p15:guide>
        <p15:guide id="6" orient="horz" pos="3124" userDrawn="1">
          <p15:clr>
            <a:srgbClr val="A4A3A4"/>
          </p15:clr>
        </p15:guide>
        <p15:guide id="7" orient="horz" pos="32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8"/>
    <p:restoredTop sz="94694"/>
  </p:normalViewPr>
  <p:slideViewPr>
    <p:cSldViewPr snapToGrid="0" snapToObjects="1">
      <p:cViewPr varScale="1">
        <p:scale>
          <a:sx n="49" d="100"/>
          <a:sy n="49" d="100"/>
        </p:scale>
        <p:origin x="606" y="42"/>
      </p:cViewPr>
      <p:guideLst>
        <p:guide orient="horz" pos="3024"/>
        <p:guide pos="4032"/>
        <p:guide pos="4132"/>
        <p:guide pos="4232"/>
        <p:guide pos="4332"/>
        <p:guide orient="horz" pos="3124"/>
        <p:guide orient="horz" pos="32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55D129-CB49-2A45-9A7D-E6DE8495D0D9}" type="datetimeFigureOut">
              <a:rPr lang="en-GB" smtClean="0"/>
              <a:t>08/07/2024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99505-540E-1241-9688-A799E3EB97B6}" type="slidenum">
              <a:rPr lang="en-GB" smtClean="0"/>
              <a:t>‹#›</a:t>
            </a:fld>
            <a:endParaRPr lang="en-GB"/>
          </a:p>
        </p:txBody>
      </p:sp>
    </p:spTree>
    <p:extLst>
      <p:ext uri="{BB962C8B-B14F-4D97-AF65-F5344CB8AC3E}">
        <p14:creationId xmlns:p14="http://schemas.microsoft.com/office/powerpoint/2010/main" val="3572051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p>
        </p:txBody>
      </p:sp>
      <p:sp>
        <p:nvSpPr>
          <p:cNvPr id="4" name="Slide Number Placeholder 3"/>
          <p:cNvSpPr>
            <a:spLocks noGrp="1"/>
          </p:cNvSpPr>
          <p:nvPr>
            <p:ph type="sldNum" sz="quarter" idx="5"/>
          </p:nvPr>
        </p:nvSpPr>
        <p:spPr/>
        <p:txBody>
          <a:bodyPr/>
          <a:lstStyle/>
          <a:p>
            <a:fld id="{D6599505-540E-1241-9688-A799E3EB97B6}" type="slidenum">
              <a:rPr lang="en-GB" smtClean="0"/>
              <a:t>1</a:t>
            </a:fld>
            <a:endParaRPr lang="en-GB"/>
          </a:p>
        </p:txBody>
      </p:sp>
    </p:spTree>
    <p:extLst>
      <p:ext uri="{BB962C8B-B14F-4D97-AF65-F5344CB8AC3E}">
        <p14:creationId xmlns:p14="http://schemas.microsoft.com/office/powerpoint/2010/main" val="1995815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p>
        </p:txBody>
      </p:sp>
      <p:sp>
        <p:nvSpPr>
          <p:cNvPr id="4" name="Slide Number Placeholder 3"/>
          <p:cNvSpPr>
            <a:spLocks noGrp="1"/>
          </p:cNvSpPr>
          <p:nvPr>
            <p:ph type="sldNum" sz="quarter" idx="5"/>
          </p:nvPr>
        </p:nvSpPr>
        <p:spPr/>
        <p:txBody>
          <a:bodyPr/>
          <a:lstStyle/>
          <a:p>
            <a:fld id="{D6599505-540E-1241-9688-A799E3EB97B6}" type="slidenum">
              <a:rPr lang="en-GB" smtClean="0"/>
              <a:t>2</a:t>
            </a:fld>
            <a:endParaRPr lang="en-GB"/>
          </a:p>
        </p:txBody>
      </p:sp>
    </p:spTree>
    <p:extLst>
      <p:ext uri="{BB962C8B-B14F-4D97-AF65-F5344CB8AC3E}">
        <p14:creationId xmlns:p14="http://schemas.microsoft.com/office/powerpoint/2010/main" val="202962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B3DDE1B-F365-104D-9B35-4D0B5F12CEAB}" type="datetimeFigureOut">
              <a:rPr lang="en-GB" smtClean="0"/>
              <a:t>08/07/2024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3459450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B3DDE1B-F365-104D-9B35-4D0B5F12CEAB}" type="datetimeFigureOut">
              <a:rPr lang="en-GB" smtClean="0"/>
              <a:t>08/07/2024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390150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B3DDE1B-F365-104D-9B35-4D0B5F12CEAB}" type="datetimeFigureOut">
              <a:rPr lang="en-GB" smtClean="0"/>
              <a:t>08/07/2024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409311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B3DDE1B-F365-104D-9B35-4D0B5F12CEAB}" type="datetimeFigureOut">
              <a:rPr lang="en-GB" smtClean="0"/>
              <a:t>08/07/2024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54126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B3DDE1B-F365-104D-9B35-4D0B5F12CEAB}" type="datetimeFigureOut">
              <a:rPr lang="en-GB" smtClean="0"/>
              <a:t>08/07/2024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3649753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B3DDE1B-F365-104D-9B35-4D0B5F12CEAB}" type="datetimeFigureOut">
              <a:rPr lang="en-GB" smtClean="0"/>
              <a:t>08/07/2024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1381640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B3DDE1B-F365-104D-9B35-4D0B5F12CEAB}" type="datetimeFigureOut">
              <a:rPr lang="en-GB" smtClean="0"/>
              <a:t>08/07/2024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75134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B3DDE1B-F365-104D-9B35-4D0B5F12CEAB}" type="datetimeFigureOut">
              <a:rPr lang="en-GB" smtClean="0"/>
              <a:t>08/07/2024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182207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3DDE1B-F365-104D-9B35-4D0B5F12CEAB}" type="datetimeFigureOut">
              <a:rPr lang="en-GB" smtClean="0"/>
              <a:t>08/07/2024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62341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FB3DDE1B-F365-104D-9B35-4D0B5F12CEAB}" type="datetimeFigureOut">
              <a:rPr lang="en-GB" smtClean="0"/>
              <a:t>08/07/2024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2565117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FB3DDE1B-F365-104D-9B35-4D0B5F12CEAB}" type="datetimeFigureOut">
              <a:rPr lang="en-GB" smtClean="0"/>
              <a:t>08/07/2024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C0329B-9053-E84E-A08F-45FFFD2DB127}" type="slidenum">
              <a:rPr lang="en-GB" smtClean="0"/>
              <a:t>‹#›</a:t>
            </a:fld>
            <a:endParaRPr lang="en-GB"/>
          </a:p>
        </p:txBody>
      </p:sp>
    </p:spTree>
    <p:extLst>
      <p:ext uri="{BB962C8B-B14F-4D97-AF65-F5344CB8AC3E}">
        <p14:creationId xmlns:p14="http://schemas.microsoft.com/office/powerpoint/2010/main" val="227212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B3DDE1B-F365-104D-9B35-4D0B5F12CEAB}" type="datetimeFigureOut">
              <a:rPr lang="en-GB" smtClean="0"/>
              <a:t>08/07/2024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5C0329B-9053-E84E-A08F-45FFFD2DB127}" type="slidenum">
              <a:rPr lang="en-GB" smtClean="0"/>
              <a:t>‹#›</a:t>
            </a:fld>
            <a:endParaRPr lang="en-GB"/>
          </a:p>
        </p:txBody>
      </p:sp>
    </p:spTree>
    <p:extLst>
      <p:ext uri="{BB962C8B-B14F-4D97-AF65-F5344CB8AC3E}">
        <p14:creationId xmlns:p14="http://schemas.microsoft.com/office/powerpoint/2010/main" val="283960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33DFF607-5041-B94E-8624-2748670E8D1B}"/>
              </a:ext>
            </a:extLst>
          </p:cNvPr>
          <p:cNvSpPr/>
          <p:nvPr/>
        </p:nvSpPr>
        <p:spPr>
          <a:xfrm>
            <a:off x="840230" y="205922"/>
            <a:ext cx="5424690" cy="461665"/>
          </a:xfrm>
          <a:prstGeom prst="rect">
            <a:avLst/>
          </a:prstGeom>
        </p:spPr>
        <p:txBody>
          <a:bodyPr wrap="none">
            <a:spAutoFit/>
          </a:bodyPr>
          <a:lstStyle/>
          <a:p>
            <a:pPr algn="ctr"/>
            <a:r>
              <a:rPr lang="en-GB" sz="2400" b="1" dirty="0">
                <a:latin typeface="Arial" panose="020B0604020202020204" pitchFamily="34" charset="0"/>
                <a:cs typeface="Arial" panose="020B0604020202020204" pitchFamily="34" charset="0"/>
              </a:rPr>
              <a:t>Coastal Management at Lyme Regis</a:t>
            </a:r>
          </a:p>
        </p:txBody>
      </p:sp>
      <p:cxnSp>
        <p:nvCxnSpPr>
          <p:cNvPr id="148" name="Straight Connector 147">
            <a:extLst>
              <a:ext uri="{FF2B5EF4-FFF2-40B4-BE49-F238E27FC236}">
                <a16:creationId xmlns:a16="http://schemas.microsoft.com/office/drawing/2014/main" id="{5713258D-0547-BA42-AC4D-39058DF54F55}"/>
              </a:ext>
            </a:extLst>
          </p:cNvPr>
          <p:cNvCxnSpPr>
            <a:cxnSpLocks/>
          </p:cNvCxnSpPr>
          <p:nvPr/>
        </p:nvCxnSpPr>
        <p:spPr>
          <a:xfrm>
            <a:off x="331775" y="645952"/>
            <a:ext cx="6445869"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66" name="Rounded Rectangle 165">
            <a:extLst>
              <a:ext uri="{FF2B5EF4-FFF2-40B4-BE49-F238E27FC236}">
                <a16:creationId xmlns:a16="http://schemas.microsoft.com/office/drawing/2014/main" id="{10A4B362-885D-C647-8EFA-A24C723B75C7}"/>
              </a:ext>
            </a:extLst>
          </p:cNvPr>
          <p:cNvSpPr/>
          <p:nvPr/>
        </p:nvSpPr>
        <p:spPr>
          <a:xfrm>
            <a:off x="4635062" y="774105"/>
            <a:ext cx="7861265" cy="3939256"/>
          </a:xfrm>
          <a:prstGeom prst="roundRect">
            <a:avLst>
              <a:gd name="adj" fmla="val 1052"/>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Rounded Rectangle 207">
            <a:extLst>
              <a:ext uri="{FF2B5EF4-FFF2-40B4-BE49-F238E27FC236}">
                <a16:creationId xmlns:a16="http://schemas.microsoft.com/office/drawing/2014/main" id="{50633F53-D8C3-4048-B9AE-A6A969DDEAD7}"/>
              </a:ext>
            </a:extLst>
          </p:cNvPr>
          <p:cNvSpPr/>
          <p:nvPr/>
        </p:nvSpPr>
        <p:spPr>
          <a:xfrm>
            <a:off x="331774" y="4560569"/>
            <a:ext cx="4248647" cy="4663613"/>
          </a:xfrm>
          <a:prstGeom prst="roundRect">
            <a:avLst>
              <a:gd name="adj" fmla="val 911"/>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2" name="Rounded Rectangle 211">
            <a:extLst>
              <a:ext uri="{FF2B5EF4-FFF2-40B4-BE49-F238E27FC236}">
                <a16:creationId xmlns:a16="http://schemas.microsoft.com/office/drawing/2014/main" id="{CE0FD361-9281-AE45-B176-C658E53F5C49}"/>
              </a:ext>
            </a:extLst>
          </p:cNvPr>
          <p:cNvSpPr/>
          <p:nvPr/>
        </p:nvSpPr>
        <p:spPr>
          <a:xfrm>
            <a:off x="9278471" y="4800600"/>
            <a:ext cx="3217856" cy="4423582"/>
          </a:xfrm>
          <a:prstGeom prst="roundRect">
            <a:avLst>
              <a:gd name="adj" fmla="val 456"/>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54" name="Table 53">
            <a:extLst>
              <a:ext uri="{FF2B5EF4-FFF2-40B4-BE49-F238E27FC236}">
                <a16:creationId xmlns:a16="http://schemas.microsoft.com/office/drawing/2014/main" id="{E4E1B5C0-B886-DF41-A775-977B000B3DBC}"/>
              </a:ext>
            </a:extLst>
          </p:cNvPr>
          <p:cNvGraphicFramePr>
            <a:graphicFrameLocks noGrp="1"/>
          </p:cNvGraphicFramePr>
          <p:nvPr>
            <p:extLst>
              <p:ext uri="{D42A27DB-BD31-4B8C-83A1-F6EECF244321}">
                <p14:modId xmlns:p14="http://schemas.microsoft.com/office/powerpoint/2010/main" val="2947497103"/>
              </p:ext>
            </p:extLst>
          </p:nvPr>
        </p:nvGraphicFramePr>
        <p:xfrm>
          <a:off x="9364885" y="4857376"/>
          <a:ext cx="3058060" cy="914400"/>
        </p:xfrm>
        <a:graphic>
          <a:graphicData uri="http://schemas.openxmlformats.org/drawingml/2006/table">
            <a:tbl>
              <a:tblPr firstRow="1" firstCol="1" bandRow="1">
                <a:tableStyleId>{5C22544A-7EE6-4342-B048-85BDC9FD1C3A}</a:tableStyleId>
              </a:tblPr>
              <a:tblGrid>
                <a:gridCol w="191683">
                  <a:extLst>
                    <a:ext uri="{9D8B030D-6E8A-4147-A177-3AD203B41FA5}">
                      <a16:colId xmlns:a16="http://schemas.microsoft.com/office/drawing/2014/main" val="117474876"/>
                    </a:ext>
                  </a:extLst>
                </a:gridCol>
                <a:gridCol w="165004">
                  <a:extLst>
                    <a:ext uri="{9D8B030D-6E8A-4147-A177-3AD203B41FA5}">
                      <a16:colId xmlns:a16="http://schemas.microsoft.com/office/drawing/2014/main" val="3696127700"/>
                    </a:ext>
                  </a:extLst>
                </a:gridCol>
                <a:gridCol w="2701373">
                  <a:extLst>
                    <a:ext uri="{9D8B030D-6E8A-4147-A177-3AD203B41FA5}">
                      <a16:colId xmlns:a16="http://schemas.microsoft.com/office/drawing/2014/main" val="2108275197"/>
                    </a:ext>
                  </a:extLst>
                </a:gridCol>
              </a:tblGrid>
              <a:tr h="0">
                <a:tc>
                  <a:txBody>
                    <a:bodyPr/>
                    <a:lstStyle/>
                    <a:p>
                      <a:pPr algn="ctr"/>
                      <a:r>
                        <a:rPr lang="en-GB" sz="1000" dirty="0">
                          <a:solidFill>
                            <a:schemeClr val="tx1"/>
                          </a:solidFill>
                          <a:effectLst/>
                          <a:latin typeface="+mn-lt"/>
                          <a:ea typeface="Times New Roman" panose="02020603050405020304" pitchFamily="18" charset="0"/>
                          <a:cs typeface="Times New Roman" panose="02020603050405020304" pitchFamily="18" charset="0"/>
                        </a:rPr>
                        <a:t>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00" dirty="0">
                          <a:solidFill>
                            <a:schemeClr val="tx1"/>
                          </a:solidFill>
                          <a:effectLst/>
                        </a:rPr>
                        <a:t>True or false? </a:t>
                      </a:r>
                      <a:br>
                        <a:rPr lang="en-GB" sz="1000" dirty="0">
                          <a:solidFill>
                            <a:schemeClr val="tx1"/>
                          </a:solidFill>
                          <a:effectLst/>
                        </a:rPr>
                      </a:br>
                      <a:r>
                        <a:rPr lang="en-GB" sz="1000" dirty="0">
                          <a:solidFill>
                            <a:schemeClr val="tx1"/>
                          </a:solidFill>
                          <a:effectLst/>
                        </a:rPr>
                        <a:t>The geology of Lyme Regis consists of clay, which is vulnerable to erosion, lying on top of limestone, which is less vulnerable to erosion.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3651945708"/>
                  </a:ext>
                </a:extLst>
              </a:tr>
              <a:tr h="0">
                <a:tc>
                  <a:txBody>
                    <a:bodyPr/>
                    <a:lstStyle/>
                    <a:p>
                      <a:pPr algn="ctr"/>
                      <a:r>
                        <a:rPr lang="en-GB" sz="1000" b="0" dirty="0">
                          <a:solidFill>
                            <a:schemeClr val="tx1"/>
                          </a:solidFill>
                          <a:effectLst/>
                          <a:latin typeface="+mn-lt"/>
                          <a:sym typeface="Wingdings" pitchFamily="2" charset="2"/>
                        </a:rPr>
                        <a:t></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A</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rPr>
                        <a:t>True</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6853666"/>
                  </a:ext>
                </a:extLst>
              </a:tr>
              <a:tr h="0">
                <a:tc>
                  <a:txBody>
                    <a:bodyPr/>
                    <a:lstStyle/>
                    <a:p>
                      <a:pPr algn="ctr"/>
                      <a:r>
                        <a:rPr lang="en-GB" sz="1000" b="0" dirty="0">
                          <a:solidFill>
                            <a:schemeClr val="tx1"/>
                          </a:solidFill>
                          <a:effectLst/>
                          <a:latin typeface="+mn-lt"/>
                          <a:sym typeface="Wingdings" pitchFamily="2" charset="2"/>
                        </a:rPr>
                        <a:t></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B</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ea typeface="Times New Roman" panose="02020603050405020304" pitchFamily="18" charset="0"/>
                          <a:cs typeface="Times New Roman" panose="02020603050405020304" pitchFamily="18" charset="0"/>
                        </a:rPr>
                        <a:t>False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25069"/>
                  </a:ext>
                </a:extLst>
              </a:tr>
            </a:tbl>
          </a:graphicData>
        </a:graphic>
      </p:graphicFrame>
      <p:graphicFrame>
        <p:nvGraphicFramePr>
          <p:cNvPr id="55" name="Table 54">
            <a:extLst>
              <a:ext uri="{FF2B5EF4-FFF2-40B4-BE49-F238E27FC236}">
                <a16:creationId xmlns:a16="http://schemas.microsoft.com/office/drawing/2014/main" id="{0F525381-6296-4145-A8E2-A1B03B019D66}"/>
              </a:ext>
            </a:extLst>
          </p:cNvPr>
          <p:cNvGraphicFramePr>
            <a:graphicFrameLocks noGrp="1"/>
          </p:cNvGraphicFramePr>
          <p:nvPr>
            <p:extLst>
              <p:ext uri="{D42A27DB-BD31-4B8C-83A1-F6EECF244321}">
                <p14:modId xmlns:p14="http://schemas.microsoft.com/office/powerpoint/2010/main" val="2193847985"/>
              </p:ext>
            </p:extLst>
          </p:nvPr>
        </p:nvGraphicFramePr>
        <p:xfrm>
          <a:off x="9353862" y="5892570"/>
          <a:ext cx="3075318" cy="914400"/>
        </p:xfrm>
        <a:graphic>
          <a:graphicData uri="http://schemas.openxmlformats.org/drawingml/2006/table">
            <a:tbl>
              <a:tblPr firstRow="1" firstCol="1" bandRow="1">
                <a:tableStyleId>{5C22544A-7EE6-4342-B048-85BDC9FD1C3A}</a:tableStyleId>
              </a:tblPr>
              <a:tblGrid>
                <a:gridCol w="202813">
                  <a:extLst>
                    <a:ext uri="{9D8B030D-6E8A-4147-A177-3AD203B41FA5}">
                      <a16:colId xmlns:a16="http://schemas.microsoft.com/office/drawing/2014/main" val="424178418"/>
                    </a:ext>
                  </a:extLst>
                </a:gridCol>
                <a:gridCol w="174915">
                  <a:extLst>
                    <a:ext uri="{9D8B030D-6E8A-4147-A177-3AD203B41FA5}">
                      <a16:colId xmlns:a16="http://schemas.microsoft.com/office/drawing/2014/main" val="2966150386"/>
                    </a:ext>
                  </a:extLst>
                </a:gridCol>
                <a:gridCol w="2697590">
                  <a:extLst>
                    <a:ext uri="{9D8B030D-6E8A-4147-A177-3AD203B41FA5}">
                      <a16:colId xmlns:a16="http://schemas.microsoft.com/office/drawing/2014/main" val="2374907735"/>
                    </a:ext>
                  </a:extLst>
                </a:gridCol>
              </a:tblGrid>
              <a:tr h="0">
                <a:tc>
                  <a:txBody>
                    <a:bodyPr/>
                    <a:lstStyle/>
                    <a:p>
                      <a:pPr algn="ctr"/>
                      <a:r>
                        <a:rPr lang="en-GB" sz="1000" dirty="0">
                          <a:solidFill>
                            <a:schemeClr val="tx1"/>
                          </a:solidFill>
                          <a:effectLst/>
                          <a:latin typeface="+mn-lt"/>
                          <a:ea typeface="Times New Roman" panose="02020603050405020304" pitchFamily="18" charset="0"/>
                          <a:cs typeface="Times New Roman" panose="02020603050405020304" pitchFamily="18" charset="0"/>
                        </a:rPr>
                        <a:t>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00" dirty="0">
                          <a:solidFill>
                            <a:schemeClr val="tx1"/>
                          </a:solidFill>
                          <a:effectLst/>
                          <a:latin typeface="+mn-lt"/>
                        </a:rPr>
                        <a:t>Which of the following are examples of hard engineering solutions used at Lyme Regis? </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2462736265"/>
                  </a:ext>
                </a:extLst>
              </a:tr>
              <a:tr h="0">
                <a:tc>
                  <a:txBody>
                    <a:bodyPr/>
                    <a:lstStyle/>
                    <a:p>
                      <a:pPr algn="ct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A</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ea typeface="Times New Roman" panose="02020603050405020304" pitchFamily="18" charset="0"/>
                          <a:cs typeface="Times New Roman" panose="02020603050405020304" pitchFamily="18" charset="0"/>
                        </a:rPr>
                        <a:t>Wooden revetments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0758533"/>
                  </a:ext>
                </a:extLst>
              </a:tr>
              <a:tr h="0">
                <a:tc>
                  <a:txBody>
                    <a:bodyPr/>
                    <a:lstStyle/>
                    <a:p>
                      <a:pPr algn="ctr"/>
                      <a:r>
                        <a:rPr lang="en-GB" sz="1000">
                          <a:solidFill>
                            <a:schemeClr val="tx1"/>
                          </a:solidFill>
                          <a:effectLst/>
                          <a:latin typeface="+mn-lt"/>
                          <a:sym typeface="Wingdings" pitchFamily="2" charset="2"/>
                        </a:rPr>
                        <a:t></a:t>
                      </a:r>
                      <a:endParaRPr lang="en-GB" sz="1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B</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rPr>
                        <a:t>Beach nourishment</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1959320"/>
                  </a:ext>
                </a:extLst>
              </a:tr>
              <a:tr h="0">
                <a:tc>
                  <a:txBody>
                    <a:bodyPr/>
                    <a:lstStyle/>
                    <a:p>
                      <a:pPr algn="ctr"/>
                      <a:r>
                        <a:rPr lang="en-GB" sz="1000">
                          <a:solidFill>
                            <a:schemeClr val="tx1"/>
                          </a:solidFill>
                          <a:effectLst/>
                          <a:latin typeface="+mn-lt"/>
                          <a:sym typeface="Wingdings" pitchFamily="2" charset="2"/>
                        </a:rPr>
                        <a:t></a:t>
                      </a:r>
                      <a:endParaRPr lang="en-GB" sz="1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C</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rPr>
                        <a:t>Rock armour </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7818997"/>
                  </a:ext>
                </a:extLst>
              </a:tr>
              <a:tr h="0">
                <a:tc>
                  <a:txBody>
                    <a:bodyPr/>
                    <a:lstStyle/>
                    <a:p>
                      <a:pPr algn="ctr"/>
                      <a:r>
                        <a:rPr lang="en-GB" sz="1000">
                          <a:solidFill>
                            <a:schemeClr val="tx1"/>
                          </a:solidFill>
                          <a:effectLst/>
                          <a:latin typeface="+mn-lt"/>
                          <a:sym typeface="Wingdings" pitchFamily="2" charset="2"/>
                        </a:rPr>
                        <a:t></a:t>
                      </a:r>
                      <a:endParaRPr lang="en-GB" sz="1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ea typeface="Times New Roman" panose="02020603050405020304" pitchFamily="18" charset="0"/>
                          <a:cs typeface="Times New Roman" panose="02020603050405020304" pitchFamily="18" charset="0"/>
                        </a:rPr>
                        <a: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rPr>
                        <a:t>Sea wall</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3812722"/>
                  </a:ext>
                </a:extLst>
              </a:tr>
            </a:tbl>
          </a:graphicData>
        </a:graphic>
      </p:graphicFrame>
      <p:graphicFrame>
        <p:nvGraphicFramePr>
          <p:cNvPr id="56" name="Table 55">
            <a:extLst>
              <a:ext uri="{FF2B5EF4-FFF2-40B4-BE49-F238E27FC236}">
                <a16:creationId xmlns:a16="http://schemas.microsoft.com/office/drawing/2014/main" id="{3293D30C-0BA6-394E-B9C5-02C6B85F1735}"/>
              </a:ext>
            </a:extLst>
          </p:cNvPr>
          <p:cNvGraphicFramePr>
            <a:graphicFrameLocks noGrp="1"/>
          </p:cNvGraphicFramePr>
          <p:nvPr>
            <p:extLst>
              <p:ext uri="{D42A27DB-BD31-4B8C-83A1-F6EECF244321}">
                <p14:modId xmlns:p14="http://schemas.microsoft.com/office/powerpoint/2010/main" val="441540296"/>
              </p:ext>
            </p:extLst>
          </p:nvPr>
        </p:nvGraphicFramePr>
        <p:xfrm>
          <a:off x="9353305" y="6904753"/>
          <a:ext cx="3069640" cy="762000"/>
        </p:xfrm>
        <a:graphic>
          <a:graphicData uri="http://schemas.openxmlformats.org/drawingml/2006/table">
            <a:tbl>
              <a:tblPr firstRow="1" firstCol="1" bandRow="1">
                <a:tableStyleId>{5C22544A-7EE6-4342-B048-85BDC9FD1C3A}</a:tableStyleId>
              </a:tblPr>
              <a:tblGrid>
                <a:gridCol w="202455">
                  <a:extLst>
                    <a:ext uri="{9D8B030D-6E8A-4147-A177-3AD203B41FA5}">
                      <a16:colId xmlns:a16="http://schemas.microsoft.com/office/drawing/2014/main" val="3489975241"/>
                    </a:ext>
                  </a:extLst>
                </a:gridCol>
                <a:gridCol w="174332">
                  <a:extLst>
                    <a:ext uri="{9D8B030D-6E8A-4147-A177-3AD203B41FA5}">
                      <a16:colId xmlns:a16="http://schemas.microsoft.com/office/drawing/2014/main" val="1055809473"/>
                    </a:ext>
                  </a:extLst>
                </a:gridCol>
                <a:gridCol w="2692853">
                  <a:extLst>
                    <a:ext uri="{9D8B030D-6E8A-4147-A177-3AD203B41FA5}">
                      <a16:colId xmlns:a16="http://schemas.microsoft.com/office/drawing/2014/main" val="1479780139"/>
                    </a:ext>
                  </a:extLst>
                </a:gridCol>
              </a:tblGrid>
              <a:tr h="168843">
                <a:tc>
                  <a:txBody>
                    <a:bodyPr/>
                    <a:lstStyle/>
                    <a:p>
                      <a:pPr algn="ctr"/>
                      <a:r>
                        <a:rPr lang="en-GB" sz="1000" dirty="0">
                          <a:solidFill>
                            <a:schemeClr val="tx1"/>
                          </a:solidFill>
                          <a:effectLst/>
                          <a:latin typeface="+mn-lt"/>
                          <a:ea typeface="Times New Roman" panose="02020603050405020304" pitchFamily="18" charset="0"/>
                          <a:cs typeface="Times New Roman" panose="02020603050405020304" pitchFamily="18" charset="0"/>
                        </a:rPr>
                        <a:t>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00" dirty="0">
                          <a:solidFill>
                            <a:schemeClr val="tx1"/>
                          </a:solidFill>
                          <a:effectLst/>
                          <a:latin typeface="+mn-lt"/>
                        </a:rPr>
                        <a:t>True or false? </a:t>
                      </a:r>
                    </a:p>
                    <a:p>
                      <a:r>
                        <a:rPr lang="en-GB" sz="1000" dirty="0">
                          <a:solidFill>
                            <a:schemeClr val="tx1"/>
                          </a:solidFill>
                          <a:effectLst/>
                          <a:latin typeface="+mn-lt"/>
                        </a:rPr>
                        <a:t>Coastal defences at Lyme Regis bring both positive and negative impacts.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529820028"/>
                  </a:ext>
                </a:extLst>
              </a:tr>
              <a:tr h="0">
                <a:tc>
                  <a:txBody>
                    <a:bodyPr/>
                    <a:lstStyle/>
                    <a:p>
                      <a:pPr algn="ct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A</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rPr>
                        <a:t>True</a:t>
                      </a:r>
                      <a:endParaRPr lang="en-GB"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940584"/>
                  </a:ext>
                </a:extLst>
              </a:tr>
              <a:tr h="0">
                <a:tc>
                  <a:txBody>
                    <a:bodyPr/>
                    <a:lstStyle/>
                    <a:p>
                      <a:pPr algn="ct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B</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rPr>
                        <a:t>False</a:t>
                      </a:r>
                      <a:endParaRPr lang="en-GB"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435379"/>
                  </a:ext>
                </a:extLst>
              </a:tr>
            </a:tbl>
          </a:graphicData>
        </a:graphic>
      </p:graphicFrame>
      <p:sp>
        <p:nvSpPr>
          <p:cNvPr id="3" name="Rounded Rectangle 2">
            <a:extLst>
              <a:ext uri="{FF2B5EF4-FFF2-40B4-BE49-F238E27FC236}">
                <a16:creationId xmlns:a16="http://schemas.microsoft.com/office/drawing/2014/main" id="{272CB114-0116-5E4E-A1EB-F99282FE45A8}"/>
              </a:ext>
            </a:extLst>
          </p:cNvPr>
          <p:cNvSpPr/>
          <p:nvPr/>
        </p:nvSpPr>
        <p:spPr>
          <a:xfrm>
            <a:off x="335187" y="774917"/>
            <a:ext cx="4235015" cy="3721419"/>
          </a:xfrm>
          <a:prstGeom prst="roundRect">
            <a:avLst>
              <a:gd name="adj" fmla="val 1055"/>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BB808385-E697-C94E-AA9C-542188B56F9B}"/>
              </a:ext>
            </a:extLst>
          </p:cNvPr>
          <p:cNvSpPr txBox="1"/>
          <p:nvPr/>
        </p:nvSpPr>
        <p:spPr>
          <a:xfrm>
            <a:off x="324786" y="737105"/>
            <a:ext cx="4192568" cy="3785652"/>
          </a:xfrm>
          <a:prstGeom prst="rect">
            <a:avLst/>
          </a:prstGeom>
          <a:noFill/>
        </p:spPr>
        <p:txBody>
          <a:bodyPr wrap="square" rtlCol="0">
            <a:spAutoFit/>
          </a:bodyPr>
          <a:lstStyle/>
          <a:p>
            <a:pPr fontAlgn="base"/>
            <a:r>
              <a:rPr lang="en-GB" sz="1600" b="1" dirty="0"/>
              <a:t>Location and geology </a:t>
            </a:r>
            <a:r>
              <a:rPr lang="en-GB" sz="1600" dirty="0"/>
              <a:t>– Underline the correct word from those shown in bold below. </a:t>
            </a:r>
          </a:p>
          <a:p>
            <a:pPr fontAlgn="base"/>
            <a:endParaRPr lang="en-GB" sz="1600" b="0" i="0" u="none" strike="noStrike" dirty="0">
              <a:effectLst/>
            </a:endParaRPr>
          </a:p>
          <a:p>
            <a:pPr fontAlgn="base"/>
            <a:r>
              <a:rPr lang="en-GB" sz="1600" i="0" strike="noStrike" dirty="0">
                <a:effectLst/>
              </a:rPr>
              <a:t>Lyme Regis is a </a:t>
            </a:r>
            <a:r>
              <a:rPr lang="en-GB" sz="1600" b="1" i="0" strike="noStrike" dirty="0">
                <a:effectLst/>
              </a:rPr>
              <a:t>small/large </a:t>
            </a:r>
            <a:r>
              <a:rPr lang="en-GB" sz="1600" i="0" strike="noStrike" dirty="0">
                <a:effectLst/>
              </a:rPr>
              <a:t>coastal town on the </a:t>
            </a:r>
            <a:r>
              <a:rPr lang="en-GB" sz="1600" b="1" i="0" strike="noStrike" dirty="0">
                <a:effectLst/>
              </a:rPr>
              <a:t>east/south </a:t>
            </a:r>
            <a:r>
              <a:rPr lang="en-GB" sz="1600" i="0" strike="noStrike" dirty="0">
                <a:effectLst/>
              </a:rPr>
              <a:t>coast of </a:t>
            </a:r>
            <a:r>
              <a:rPr lang="en-GB" sz="1600" b="1" i="0" strike="noStrike" dirty="0">
                <a:effectLst/>
              </a:rPr>
              <a:t>England/Wales</a:t>
            </a:r>
            <a:r>
              <a:rPr lang="en-GB" sz="1600" i="0" strike="noStrike" dirty="0">
                <a:effectLst/>
              </a:rPr>
              <a:t>. It lies on the </a:t>
            </a:r>
            <a:r>
              <a:rPr lang="en-GB" sz="1600" b="1" i="0" strike="noStrike" dirty="0">
                <a:effectLst/>
              </a:rPr>
              <a:t>eastern/western </a:t>
            </a:r>
            <a:r>
              <a:rPr lang="en-GB" sz="1600" i="0" strike="noStrike" dirty="0">
                <a:effectLst/>
              </a:rPr>
              <a:t>edge of the </a:t>
            </a:r>
            <a:r>
              <a:rPr lang="en-GB" sz="1600" b="1" i="0" strike="noStrike" dirty="0">
                <a:effectLst/>
              </a:rPr>
              <a:t>Dorset/Holderness </a:t>
            </a:r>
            <a:r>
              <a:rPr lang="en-GB" sz="1600" i="0" strike="noStrike" dirty="0">
                <a:effectLst/>
              </a:rPr>
              <a:t>Coast and forms part of the </a:t>
            </a:r>
            <a:r>
              <a:rPr lang="en-GB" sz="1600" b="1" i="0" strike="noStrike" dirty="0">
                <a:effectLst/>
              </a:rPr>
              <a:t>Jurassic/Cretaceous </a:t>
            </a:r>
            <a:r>
              <a:rPr lang="en-GB" sz="1600" i="0" strike="noStrike" dirty="0">
                <a:effectLst/>
              </a:rPr>
              <a:t>Coast, a World Heritage Site famous for its fossils and </a:t>
            </a:r>
            <a:r>
              <a:rPr lang="en-GB" sz="1600" b="1" i="0" strike="noStrike" dirty="0">
                <a:effectLst/>
              </a:rPr>
              <a:t>coastal/river </a:t>
            </a:r>
            <a:r>
              <a:rPr lang="en-GB" sz="1600" i="0" strike="noStrike" dirty="0">
                <a:effectLst/>
              </a:rPr>
              <a:t>landforms. The town is a popular tourist destination in the </a:t>
            </a:r>
            <a:r>
              <a:rPr lang="en-GB" sz="1600" b="1" i="0" strike="noStrike" dirty="0">
                <a:effectLst/>
              </a:rPr>
              <a:t>summer/winter</a:t>
            </a:r>
            <a:r>
              <a:rPr lang="en-GB" sz="1600" i="0" strike="noStrike" dirty="0">
                <a:effectLst/>
              </a:rPr>
              <a:t>.</a:t>
            </a:r>
          </a:p>
          <a:p>
            <a:pPr fontAlgn="base"/>
            <a:endParaRPr lang="en-GB" sz="1600" dirty="0"/>
          </a:p>
          <a:p>
            <a:pPr fontAlgn="base"/>
            <a:r>
              <a:rPr lang="en-GB" sz="1600" i="0" strike="noStrike" dirty="0">
                <a:effectLst/>
              </a:rPr>
              <a:t>The cliffs of Lyme Regis are made up of layers of hard rock (such as </a:t>
            </a:r>
            <a:r>
              <a:rPr lang="en-GB" sz="1600" b="1" i="0" strike="noStrike" dirty="0">
                <a:effectLst/>
              </a:rPr>
              <a:t>limestone/clay</a:t>
            </a:r>
            <a:r>
              <a:rPr lang="en-GB" sz="1600" i="0" strike="noStrike" dirty="0">
                <a:effectLst/>
              </a:rPr>
              <a:t>) over softer material (</a:t>
            </a:r>
            <a:r>
              <a:rPr lang="en-GB" sz="1600" b="1" i="0" strike="noStrike" dirty="0">
                <a:effectLst/>
              </a:rPr>
              <a:t>clays/granite</a:t>
            </a:r>
            <a:r>
              <a:rPr lang="en-GB" sz="1600" i="0" strike="noStrike" dirty="0">
                <a:effectLst/>
              </a:rPr>
              <a:t>). </a:t>
            </a:r>
            <a:endParaRPr lang="en-GB" sz="1600" dirty="0"/>
          </a:p>
        </p:txBody>
      </p:sp>
      <p:graphicFrame>
        <p:nvGraphicFramePr>
          <p:cNvPr id="62" name="Table 61">
            <a:extLst>
              <a:ext uri="{FF2B5EF4-FFF2-40B4-BE49-F238E27FC236}">
                <a16:creationId xmlns:a16="http://schemas.microsoft.com/office/drawing/2014/main" id="{DFFC22D0-1F18-AE4F-984D-A9D0018837CD}"/>
              </a:ext>
            </a:extLst>
          </p:cNvPr>
          <p:cNvGraphicFramePr>
            <a:graphicFrameLocks noGrp="1"/>
          </p:cNvGraphicFramePr>
          <p:nvPr>
            <p:extLst>
              <p:ext uri="{D42A27DB-BD31-4B8C-83A1-F6EECF244321}">
                <p14:modId xmlns:p14="http://schemas.microsoft.com/office/powerpoint/2010/main" val="1944948426"/>
              </p:ext>
            </p:extLst>
          </p:nvPr>
        </p:nvGraphicFramePr>
        <p:xfrm>
          <a:off x="9353305" y="7780275"/>
          <a:ext cx="3069640" cy="1371600"/>
        </p:xfrm>
        <a:graphic>
          <a:graphicData uri="http://schemas.openxmlformats.org/drawingml/2006/table">
            <a:tbl>
              <a:tblPr firstRow="1" firstCol="1" bandRow="1">
                <a:tableStyleId>{5C22544A-7EE6-4342-B048-85BDC9FD1C3A}</a:tableStyleId>
              </a:tblPr>
              <a:tblGrid>
                <a:gridCol w="202455">
                  <a:extLst>
                    <a:ext uri="{9D8B030D-6E8A-4147-A177-3AD203B41FA5}">
                      <a16:colId xmlns:a16="http://schemas.microsoft.com/office/drawing/2014/main" val="3489975241"/>
                    </a:ext>
                  </a:extLst>
                </a:gridCol>
                <a:gridCol w="174332">
                  <a:extLst>
                    <a:ext uri="{9D8B030D-6E8A-4147-A177-3AD203B41FA5}">
                      <a16:colId xmlns:a16="http://schemas.microsoft.com/office/drawing/2014/main" val="1055809473"/>
                    </a:ext>
                  </a:extLst>
                </a:gridCol>
                <a:gridCol w="2692853">
                  <a:extLst>
                    <a:ext uri="{9D8B030D-6E8A-4147-A177-3AD203B41FA5}">
                      <a16:colId xmlns:a16="http://schemas.microsoft.com/office/drawing/2014/main" val="1479780139"/>
                    </a:ext>
                  </a:extLst>
                </a:gridCol>
              </a:tblGrid>
              <a:tr h="168843">
                <a:tc>
                  <a:txBody>
                    <a:bodyPr/>
                    <a:lstStyle/>
                    <a:p>
                      <a:pPr algn="ctr"/>
                      <a:r>
                        <a:rPr lang="en-GB" sz="1000" dirty="0">
                          <a:solidFill>
                            <a:schemeClr val="tx1"/>
                          </a:solidFill>
                          <a:effectLst/>
                          <a:latin typeface="+mn-lt"/>
                          <a:ea typeface="Times New Roman" panose="02020603050405020304" pitchFamily="18" charset="0"/>
                          <a:cs typeface="Times New Roman" panose="02020603050405020304" pitchFamily="18" charset="0"/>
                        </a:rPr>
                        <a:t>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GB" sz="1000" dirty="0">
                          <a:solidFill>
                            <a:schemeClr val="tx1"/>
                          </a:solidFill>
                          <a:effectLst/>
                          <a:latin typeface="+mn-lt"/>
                        </a:rPr>
                        <a:t>Identify two examples of conflicts resulting from coastal management in Lyme Regis.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529820028"/>
                  </a:ext>
                </a:extLst>
              </a:tr>
              <a:tr h="0">
                <a:tc>
                  <a:txBody>
                    <a:bodyPr/>
                    <a:lstStyle/>
                    <a:p>
                      <a:pPr algn="ct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A</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ea typeface="Times New Roman" panose="02020603050405020304" pitchFamily="18" charset="0"/>
                          <a:cs typeface="Times New Roman" panose="02020603050405020304" pitchFamily="18" charset="0"/>
                        </a:rPr>
                        <a:t>Tourists and locals due to increased traffic congestion due to greater visitor numbers.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940584"/>
                  </a:ext>
                </a:extLst>
              </a:tr>
              <a:tr h="0">
                <a:tc>
                  <a:txBody>
                    <a:bodyPr/>
                    <a:lstStyle/>
                    <a:p>
                      <a:pPr algn="ct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rPr>
                        <a:t>B</a:t>
                      </a:r>
                      <a:endParaRPr lang="en-GB" sz="1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ea typeface="Times New Roman" panose="02020603050405020304" pitchFamily="18" charset="0"/>
                          <a:cs typeface="Times New Roman" panose="02020603050405020304" pitchFamily="18" charset="0"/>
                        </a:rPr>
                        <a:t>Famers downdrift of the defences and the local council due to increased erosion rates as less sediment is available to replace beach material.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435379"/>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mn-lt"/>
                          <a:sym typeface="Wingdings" pitchFamily="2" charset="2"/>
                        </a:rPr>
                        <a:t></a:t>
                      </a:r>
                      <a:endParaRPr lang="en-GB"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b="0" dirty="0">
                          <a:solidFill>
                            <a:schemeClr val="tx1"/>
                          </a:solidFill>
                          <a:effectLst/>
                          <a:latin typeface="+mn-lt"/>
                          <a:ea typeface="Times New Roman" panose="02020603050405020304" pitchFamily="18" charset="0"/>
                          <a:cs typeface="Times New Roman" panose="02020603050405020304" pitchFamily="18"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dirty="0">
                          <a:solidFill>
                            <a:schemeClr val="tx1"/>
                          </a:solidFill>
                          <a:effectLst/>
                          <a:latin typeface="+mn-lt"/>
                          <a:ea typeface="Times New Roman" panose="02020603050405020304" pitchFamily="18" charset="0"/>
                          <a:cs typeface="Times New Roman" panose="02020603050405020304" pitchFamily="18" charset="0"/>
                        </a:rPr>
                        <a:t>Fossil hunters and the local council due to the reduction in fossils as the cliffs are stabilised.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1366280"/>
                  </a:ext>
                </a:extLst>
              </a:tr>
            </a:tbl>
          </a:graphicData>
        </a:graphic>
      </p:graphicFrame>
      <p:sp>
        <p:nvSpPr>
          <p:cNvPr id="80" name="Rounded Rectangle 79">
            <a:extLst>
              <a:ext uri="{FF2B5EF4-FFF2-40B4-BE49-F238E27FC236}">
                <a16:creationId xmlns:a16="http://schemas.microsoft.com/office/drawing/2014/main" id="{42838883-9D01-3B40-BE8B-566408876B19}"/>
              </a:ext>
            </a:extLst>
          </p:cNvPr>
          <p:cNvSpPr/>
          <p:nvPr/>
        </p:nvSpPr>
        <p:spPr>
          <a:xfrm>
            <a:off x="4645372" y="4797985"/>
            <a:ext cx="4570317" cy="4437443"/>
          </a:xfrm>
          <a:prstGeom prst="roundRect">
            <a:avLst>
              <a:gd name="adj" fmla="val 951"/>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TextBox 80">
            <a:extLst>
              <a:ext uri="{FF2B5EF4-FFF2-40B4-BE49-F238E27FC236}">
                <a16:creationId xmlns:a16="http://schemas.microsoft.com/office/drawing/2014/main" id="{0FF6B187-0086-CF48-9A6F-D527727CAE8E}"/>
              </a:ext>
            </a:extLst>
          </p:cNvPr>
          <p:cNvSpPr txBox="1"/>
          <p:nvPr/>
        </p:nvSpPr>
        <p:spPr>
          <a:xfrm>
            <a:off x="305272" y="4551284"/>
            <a:ext cx="4192568" cy="584775"/>
          </a:xfrm>
          <a:prstGeom prst="rect">
            <a:avLst/>
          </a:prstGeom>
          <a:noFill/>
        </p:spPr>
        <p:txBody>
          <a:bodyPr wrap="square" rtlCol="0">
            <a:spAutoFit/>
          </a:bodyPr>
          <a:lstStyle/>
          <a:p>
            <a:pPr fontAlgn="base"/>
            <a:r>
              <a:rPr lang="en-GB" sz="1600" b="1" dirty="0"/>
              <a:t>Annotate the image below to show the main features of coastal management at Lyme Regis.</a:t>
            </a:r>
            <a:endParaRPr lang="en-GB" sz="1600" dirty="0"/>
          </a:p>
        </p:txBody>
      </p:sp>
      <p:sp>
        <p:nvSpPr>
          <p:cNvPr id="82" name="TextBox 81">
            <a:extLst>
              <a:ext uri="{FF2B5EF4-FFF2-40B4-BE49-F238E27FC236}">
                <a16:creationId xmlns:a16="http://schemas.microsoft.com/office/drawing/2014/main" id="{054C4BAC-9C24-DD44-8258-87499C58EFA2}"/>
              </a:ext>
            </a:extLst>
          </p:cNvPr>
          <p:cNvSpPr txBox="1"/>
          <p:nvPr/>
        </p:nvSpPr>
        <p:spPr>
          <a:xfrm>
            <a:off x="4621687" y="4764742"/>
            <a:ext cx="5336370" cy="800219"/>
          </a:xfrm>
          <a:prstGeom prst="rect">
            <a:avLst/>
          </a:prstGeom>
          <a:noFill/>
        </p:spPr>
        <p:txBody>
          <a:bodyPr wrap="square" rtlCol="0">
            <a:spAutoFit/>
          </a:bodyPr>
          <a:lstStyle/>
          <a:p>
            <a:pPr fontAlgn="base"/>
            <a:r>
              <a:rPr lang="en-GB" sz="1600" b="1" dirty="0"/>
              <a:t>Fill in the gaps to explain the effects and conflict </a:t>
            </a:r>
          </a:p>
          <a:p>
            <a:pPr fontAlgn="base"/>
            <a:r>
              <a:rPr lang="en-GB" sz="1600" b="1" dirty="0"/>
              <a:t>associated with Lyme Regis coastal management </a:t>
            </a:r>
          </a:p>
          <a:p>
            <a:pPr marL="285750" indent="-285750" fontAlgn="base">
              <a:buFont typeface="Arial" panose="020B0604020202020204" pitchFamily="34" charset="0"/>
              <a:buChar char="•"/>
            </a:pPr>
            <a:endParaRPr lang="en-GB" sz="1400" dirty="0"/>
          </a:p>
        </p:txBody>
      </p:sp>
      <p:sp>
        <p:nvSpPr>
          <p:cNvPr id="32" name="TextBox 31">
            <a:extLst>
              <a:ext uri="{FF2B5EF4-FFF2-40B4-BE49-F238E27FC236}">
                <a16:creationId xmlns:a16="http://schemas.microsoft.com/office/drawing/2014/main" id="{CB5B72EC-98A5-A149-B02B-45361182BE53}"/>
              </a:ext>
            </a:extLst>
          </p:cNvPr>
          <p:cNvSpPr txBox="1"/>
          <p:nvPr/>
        </p:nvSpPr>
        <p:spPr>
          <a:xfrm>
            <a:off x="4624843" y="813133"/>
            <a:ext cx="5593325" cy="584775"/>
          </a:xfrm>
          <a:prstGeom prst="rect">
            <a:avLst/>
          </a:prstGeom>
          <a:noFill/>
        </p:spPr>
        <p:txBody>
          <a:bodyPr wrap="square" rtlCol="0">
            <a:spAutoFit/>
          </a:bodyPr>
          <a:lstStyle/>
          <a:p>
            <a:pPr fontAlgn="base"/>
            <a:r>
              <a:rPr lang="en-GB" sz="1600" b="1" dirty="0"/>
              <a:t>Coastal Management </a:t>
            </a:r>
            <a:r>
              <a:rPr lang="en-GB" sz="1600" dirty="0"/>
              <a:t>– Study the statements below. Identify the reasons why coastal management was required at Lyme Regis.</a:t>
            </a:r>
          </a:p>
        </p:txBody>
      </p:sp>
      <p:graphicFrame>
        <p:nvGraphicFramePr>
          <p:cNvPr id="6" name="Table 7">
            <a:extLst>
              <a:ext uri="{FF2B5EF4-FFF2-40B4-BE49-F238E27FC236}">
                <a16:creationId xmlns:a16="http://schemas.microsoft.com/office/drawing/2014/main" id="{DAD3D831-B407-D279-F11C-22D2050DAAC5}"/>
              </a:ext>
            </a:extLst>
          </p:cNvPr>
          <p:cNvGraphicFramePr>
            <a:graphicFrameLocks noGrp="1"/>
          </p:cNvGraphicFramePr>
          <p:nvPr>
            <p:extLst>
              <p:ext uri="{D42A27DB-BD31-4B8C-83A1-F6EECF244321}">
                <p14:modId xmlns:p14="http://schemas.microsoft.com/office/powerpoint/2010/main" val="2701483023"/>
              </p:ext>
            </p:extLst>
          </p:nvPr>
        </p:nvGraphicFramePr>
        <p:xfrm>
          <a:off x="4701616" y="1092064"/>
          <a:ext cx="7728156" cy="3566160"/>
        </p:xfrm>
        <a:graphic>
          <a:graphicData uri="http://schemas.openxmlformats.org/drawingml/2006/table">
            <a:tbl>
              <a:tblPr firstRow="1" bandRow="1">
                <a:tableStyleId>{5C22544A-7EE6-4342-B048-85BDC9FD1C3A}</a:tableStyleId>
              </a:tblPr>
              <a:tblGrid>
                <a:gridCol w="6566336">
                  <a:extLst>
                    <a:ext uri="{9D8B030D-6E8A-4147-A177-3AD203B41FA5}">
                      <a16:colId xmlns:a16="http://schemas.microsoft.com/office/drawing/2014/main" val="2873960594"/>
                    </a:ext>
                  </a:extLst>
                </a:gridCol>
                <a:gridCol w="626076">
                  <a:extLst>
                    <a:ext uri="{9D8B030D-6E8A-4147-A177-3AD203B41FA5}">
                      <a16:colId xmlns:a16="http://schemas.microsoft.com/office/drawing/2014/main" val="2773943804"/>
                    </a:ext>
                  </a:extLst>
                </a:gridCol>
                <a:gridCol w="535744">
                  <a:extLst>
                    <a:ext uri="{9D8B030D-6E8A-4147-A177-3AD203B41FA5}">
                      <a16:colId xmlns:a16="http://schemas.microsoft.com/office/drawing/2014/main" val="749550053"/>
                    </a:ext>
                  </a:extLst>
                </a:gridCol>
              </a:tblGrid>
              <a:tr h="171994">
                <a:tc>
                  <a:txBody>
                    <a:bodyPr/>
                    <a:lstStyle/>
                    <a:p>
                      <a:endParaRPr lang="en-GB"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113463"/>
                  </a:ext>
                </a:extLst>
              </a:tr>
              <a:tr h="268593">
                <a:tc>
                  <a:txBody>
                    <a:bodyPr/>
                    <a:lstStyle/>
                    <a:p>
                      <a:r>
                        <a:rPr lang="en-GB" sz="1600" dirty="0">
                          <a:solidFill>
                            <a:schemeClr val="tx1"/>
                          </a:solidFill>
                        </a:rPr>
                        <a:t>The cliffs of Lyme Regis are particularly prone to landslides and slumping as they consist of layers of hard and soft rock.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2470707"/>
                  </a:ext>
                </a:extLst>
              </a:tr>
              <a:tr h="381684">
                <a:tc>
                  <a:txBody>
                    <a:bodyPr/>
                    <a:lstStyle/>
                    <a:p>
                      <a:r>
                        <a:rPr lang="en-GB" sz="1600" dirty="0">
                          <a:solidFill>
                            <a:schemeClr val="tx1"/>
                          </a:solidFill>
                        </a:rPr>
                        <a:t>Much of the town has been constructed on unstable cliffs, which experience some of the highest erosion rates in Europe due to high energy waves from the southwest and its geology.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7176411"/>
                  </a:ext>
                </a:extLst>
              </a:tr>
              <a:tr h="268593">
                <a:tc>
                  <a:txBody>
                    <a:bodyPr/>
                    <a:lstStyle/>
                    <a:p>
                      <a:r>
                        <a:rPr lang="en-GB" sz="1600" dirty="0">
                          <a:solidFill>
                            <a:schemeClr val="tx1"/>
                          </a:solidFill>
                        </a:rPr>
                        <a:t>Clay lies on limestone, so as the clay erodes, the cliffs are vulnerable to landslides.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3519670"/>
                  </a:ext>
                </a:extLst>
              </a:tr>
              <a:tr h="171994">
                <a:tc>
                  <a:txBody>
                    <a:bodyPr/>
                    <a:lstStyle/>
                    <a:p>
                      <a:r>
                        <a:rPr lang="en-GB" sz="1600" dirty="0">
                          <a:solidFill>
                            <a:schemeClr val="tx1"/>
                          </a:solidFill>
                        </a:rPr>
                        <a:t>Houses, roads and farmland are at risk of cliff landslides.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8890025"/>
                  </a:ext>
                </a:extLst>
              </a:tr>
              <a:tr h="268593">
                <a:tc>
                  <a:txBody>
                    <a:bodyPr/>
                    <a:lstStyle/>
                    <a:p>
                      <a:r>
                        <a:rPr lang="en-GB" sz="1600" dirty="0">
                          <a:solidFill>
                            <a:schemeClr val="tx1"/>
                          </a:solidFill>
                        </a:rPr>
                        <a:t>Tourist numbers were down due to the lack of beach material caused by coastal  erosion.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11672"/>
                  </a:ext>
                </a:extLst>
              </a:tr>
              <a:tr h="171994">
                <a:tc>
                  <a:txBody>
                    <a:bodyPr/>
                    <a:lstStyle/>
                    <a:p>
                      <a:r>
                        <a:rPr lang="en-GB" sz="1600" dirty="0">
                          <a:solidFill>
                            <a:schemeClr val="tx1"/>
                          </a:solidFill>
                        </a:rPr>
                        <a:t>Existing defences were destroyed by storms in 2014.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3796351"/>
                  </a:ext>
                </a:extLst>
              </a:tr>
            </a:tbl>
          </a:graphicData>
        </a:graphic>
      </p:graphicFrame>
      <p:sp>
        <p:nvSpPr>
          <p:cNvPr id="9" name="TextBox 8">
            <a:extLst>
              <a:ext uri="{FF2B5EF4-FFF2-40B4-BE49-F238E27FC236}">
                <a16:creationId xmlns:a16="http://schemas.microsoft.com/office/drawing/2014/main" id="{9CE712FF-A05E-F233-8AA4-60FABA23FF3E}"/>
              </a:ext>
            </a:extLst>
          </p:cNvPr>
          <p:cNvSpPr txBox="1"/>
          <p:nvPr/>
        </p:nvSpPr>
        <p:spPr>
          <a:xfrm>
            <a:off x="4617929" y="5272497"/>
            <a:ext cx="4597760" cy="4016484"/>
          </a:xfrm>
          <a:prstGeom prst="rect">
            <a:avLst/>
          </a:prstGeom>
          <a:noFill/>
        </p:spPr>
        <p:txBody>
          <a:bodyPr wrap="square" rtlCol="0">
            <a:spAutoFit/>
          </a:bodyPr>
          <a:lstStyle/>
          <a:p>
            <a:pPr fontAlgn="base"/>
            <a:r>
              <a:rPr lang="en-GB" sz="1500" dirty="0"/>
              <a:t>The beach front is more attractive due to ____________ and the wide promenade. This has led to increased ____________ numbers, and seafront ____________ are thriving. The new defences have withstood recent stormy___________. The harbour is better protected, benefiting the __________ industry and boat owners.</a:t>
            </a:r>
          </a:p>
          <a:p>
            <a:pPr fontAlgn="base"/>
            <a:r>
              <a:rPr lang="en-GB" sz="1500" dirty="0"/>
              <a:t>___________ have increased as ________ numbers have increased. For example, local people have experienced increased traffic __________ and litter due to increased tourism. Some feel the new coastal defences have spoilt the natural ________ landscape. The new defences may interfere with natural coastal __________ affecting neighbouring stretches of coastline, causing conflicts elsewhere. Stabilising cliffs that prevent _____________ will reduce the number of fossils found in the area.</a:t>
            </a:r>
          </a:p>
          <a:p>
            <a:pPr algn="ctr" fontAlgn="base"/>
            <a:r>
              <a:rPr lang="en-GB" sz="1500" b="1" dirty="0"/>
              <a:t>tourist   congestion   nourishment    businesses   winters</a:t>
            </a:r>
            <a:br>
              <a:rPr lang="en-GB" sz="1500" b="1" dirty="0"/>
            </a:br>
            <a:r>
              <a:rPr lang="en-GB" sz="1500" b="1" dirty="0"/>
              <a:t>fishing  conflicts   visitor   coastal   processes   landslides</a:t>
            </a:r>
          </a:p>
        </p:txBody>
      </p:sp>
      <p:pic>
        <p:nvPicPr>
          <p:cNvPr id="24" name="Picture 23" descr="A picture containing cloud, outdoor, water, aerial photography&#10;&#10;Description automatically generated">
            <a:extLst>
              <a:ext uri="{FF2B5EF4-FFF2-40B4-BE49-F238E27FC236}">
                <a16:creationId xmlns:a16="http://schemas.microsoft.com/office/drawing/2014/main" id="{ADAC7881-AA34-6388-5023-D56C8DFEE56F}"/>
              </a:ext>
            </a:extLst>
          </p:cNvPr>
          <p:cNvPicPr>
            <a:picLocks noChangeAspect="1"/>
          </p:cNvPicPr>
          <p:nvPr/>
        </p:nvPicPr>
        <p:blipFill>
          <a:blip r:embed="rId3"/>
          <a:stretch>
            <a:fillRect/>
          </a:stretch>
        </p:blipFill>
        <p:spPr>
          <a:xfrm>
            <a:off x="427044" y="5785678"/>
            <a:ext cx="4051300" cy="2698166"/>
          </a:xfrm>
          <a:prstGeom prst="rect">
            <a:avLst/>
          </a:prstGeom>
        </p:spPr>
      </p:pic>
      <p:cxnSp>
        <p:nvCxnSpPr>
          <p:cNvPr id="26" name="Straight Arrow Connector 25">
            <a:extLst>
              <a:ext uri="{FF2B5EF4-FFF2-40B4-BE49-F238E27FC236}">
                <a16:creationId xmlns:a16="http://schemas.microsoft.com/office/drawing/2014/main" id="{CC145CAB-8851-16A9-8817-5F1EFE639C11}"/>
              </a:ext>
            </a:extLst>
          </p:cNvPr>
          <p:cNvCxnSpPr>
            <a:cxnSpLocks/>
            <a:stCxn id="33" idx="2"/>
          </p:cNvCxnSpPr>
          <p:nvPr/>
        </p:nvCxnSpPr>
        <p:spPr>
          <a:xfrm flipH="1">
            <a:off x="3342525" y="5610571"/>
            <a:ext cx="467147" cy="9745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29FA891-3372-28C9-85DC-724C572E4E1F}"/>
              </a:ext>
            </a:extLst>
          </p:cNvPr>
          <p:cNvCxnSpPr>
            <a:cxnSpLocks/>
          </p:cNvCxnSpPr>
          <p:nvPr/>
        </p:nvCxnSpPr>
        <p:spPr>
          <a:xfrm>
            <a:off x="2003425" y="5651500"/>
            <a:ext cx="1239925" cy="88914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EAF4E4CA-51E4-CE26-ACB5-6096F03B6F53}"/>
              </a:ext>
            </a:extLst>
          </p:cNvPr>
          <p:cNvSpPr txBox="1"/>
          <p:nvPr/>
        </p:nvSpPr>
        <p:spPr>
          <a:xfrm>
            <a:off x="2864652" y="5080147"/>
            <a:ext cx="1890039"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sp>
        <p:nvSpPr>
          <p:cNvPr id="34" name="TextBox 33">
            <a:extLst>
              <a:ext uri="{FF2B5EF4-FFF2-40B4-BE49-F238E27FC236}">
                <a16:creationId xmlns:a16="http://schemas.microsoft.com/office/drawing/2014/main" id="{D187D1F5-27D5-A8FC-27AE-AE88D01CB2DD}"/>
              </a:ext>
            </a:extLst>
          </p:cNvPr>
          <p:cNvSpPr txBox="1"/>
          <p:nvPr/>
        </p:nvSpPr>
        <p:spPr>
          <a:xfrm>
            <a:off x="1770848" y="5060560"/>
            <a:ext cx="1542247"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cxnSp>
        <p:nvCxnSpPr>
          <p:cNvPr id="35" name="Straight Arrow Connector 34">
            <a:extLst>
              <a:ext uri="{FF2B5EF4-FFF2-40B4-BE49-F238E27FC236}">
                <a16:creationId xmlns:a16="http://schemas.microsoft.com/office/drawing/2014/main" id="{9924E1C6-D5E0-225D-DDFD-048A539B9B46}"/>
              </a:ext>
            </a:extLst>
          </p:cNvPr>
          <p:cNvCxnSpPr>
            <a:cxnSpLocks/>
            <a:stCxn id="71" idx="0"/>
          </p:cNvCxnSpPr>
          <p:nvPr/>
        </p:nvCxnSpPr>
        <p:spPr>
          <a:xfrm flipV="1">
            <a:off x="810128" y="7076055"/>
            <a:ext cx="1129756" cy="149854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C64017D5-7F8E-7D19-329A-389A835F5DAD}"/>
              </a:ext>
            </a:extLst>
          </p:cNvPr>
          <p:cNvCxnSpPr>
            <a:cxnSpLocks/>
            <a:stCxn id="74" idx="0"/>
          </p:cNvCxnSpPr>
          <p:nvPr/>
        </p:nvCxnSpPr>
        <p:spPr>
          <a:xfrm flipV="1">
            <a:off x="1936548" y="6795335"/>
            <a:ext cx="594955" cy="177694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1E5A04D0-885B-8726-A417-7EF84481FABC}"/>
              </a:ext>
            </a:extLst>
          </p:cNvPr>
          <p:cNvCxnSpPr>
            <a:cxnSpLocks/>
          </p:cNvCxnSpPr>
          <p:nvPr/>
        </p:nvCxnSpPr>
        <p:spPr>
          <a:xfrm flipV="1">
            <a:off x="3352976" y="7839122"/>
            <a:ext cx="0" cy="7282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29DA097-6037-3C8F-17F4-564B6059BD3F}"/>
              </a:ext>
            </a:extLst>
          </p:cNvPr>
          <p:cNvCxnSpPr>
            <a:cxnSpLocks/>
            <a:stCxn id="76" idx="2"/>
          </p:cNvCxnSpPr>
          <p:nvPr/>
        </p:nvCxnSpPr>
        <p:spPr>
          <a:xfrm>
            <a:off x="1076396" y="5293668"/>
            <a:ext cx="1938455" cy="14769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0B739886-73D3-F6A1-A4B8-69B71E691356}"/>
              </a:ext>
            </a:extLst>
          </p:cNvPr>
          <p:cNvSpPr txBox="1"/>
          <p:nvPr/>
        </p:nvSpPr>
        <p:spPr>
          <a:xfrm>
            <a:off x="39004" y="8574604"/>
            <a:ext cx="1542247"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sp>
        <p:nvSpPr>
          <p:cNvPr id="74" name="TextBox 73">
            <a:extLst>
              <a:ext uri="{FF2B5EF4-FFF2-40B4-BE49-F238E27FC236}">
                <a16:creationId xmlns:a16="http://schemas.microsoft.com/office/drawing/2014/main" id="{A263C146-E252-6804-7A31-94D8ABCEF767}"/>
              </a:ext>
            </a:extLst>
          </p:cNvPr>
          <p:cNvSpPr txBox="1"/>
          <p:nvPr/>
        </p:nvSpPr>
        <p:spPr>
          <a:xfrm>
            <a:off x="1256294" y="8572282"/>
            <a:ext cx="1360507"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sp>
        <p:nvSpPr>
          <p:cNvPr id="75" name="TextBox 74">
            <a:extLst>
              <a:ext uri="{FF2B5EF4-FFF2-40B4-BE49-F238E27FC236}">
                <a16:creationId xmlns:a16="http://schemas.microsoft.com/office/drawing/2014/main" id="{EB79DA37-C2B6-1503-494E-465BB52F165C}"/>
              </a:ext>
            </a:extLst>
          </p:cNvPr>
          <p:cNvSpPr txBox="1"/>
          <p:nvPr/>
        </p:nvSpPr>
        <p:spPr>
          <a:xfrm>
            <a:off x="2639321" y="8574604"/>
            <a:ext cx="1347549"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sp>
        <p:nvSpPr>
          <p:cNvPr id="76" name="TextBox 75">
            <a:extLst>
              <a:ext uri="{FF2B5EF4-FFF2-40B4-BE49-F238E27FC236}">
                <a16:creationId xmlns:a16="http://schemas.microsoft.com/office/drawing/2014/main" id="{1484571C-DB82-F6CA-8ECD-27D730BB3D7E}"/>
              </a:ext>
            </a:extLst>
          </p:cNvPr>
          <p:cNvSpPr txBox="1"/>
          <p:nvPr/>
        </p:nvSpPr>
        <p:spPr>
          <a:xfrm>
            <a:off x="305272" y="5032058"/>
            <a:ext cx="1542247" cy="261610"/>
          </a:xfrm>
          <a:prstGeom prst="rect">
            <a:avLst/>
          </a:prstGeom>
          <a:noFill/>
        </p:spPr>
        <p:txBody>
          <a:bodyPr wrap="square">
            <a:spAutoFit/>
          </a:bodyPr>
          <a:lstStyle/>
          <a:p>
            <a:pPr algn="ctr"/>
            <a:endParaRPr lang="en-GB" sz="1100" dirty="0">
              <a:effectLst/>
              <a:latin typeface="Calibri" panose="020F0502020204030204" pitchFamily="34" charset="0"/>
            </a:endParaRPr>
          </a:p>
        </p:txBody>
      </p:sp>
      <p:sp>
        <p:nvSpPr>
          <p:cNvPr id="4" name="TextBox 3">
            <a:extLst>
              <a:ext uri="{FF2B5EF4-FFF2-40B4-BE49-F238E27FC236}">
                <a16:creationId xmlns:a16="http://schemas.microsoft.com/office/drawing/2014/main" id="{FA985020-D412-D66B-0FE0-3B0754336CD1}"/>
              </a:ext>
            </a:extLst>
          </p:cNvPr>
          <p:cNvSpPr txBox="1"/>
          <p:nvPr/>
        </p:nvSpPr>
        <p:spPr>
          <a:xfrm>
            <a:off x="7119390" y="6641446"/>
            <a:ext cx="937115" cy="369332"/>
          </a:xfrm>
          <a:prstGeom prst="rect">
            <a:avLst/>
          </a:prstGeom>
          <a:noFill/>
        </p:spPr>
        <p:txBody>
          <a:bodyPr wrap="square">
            <a:spAutoFit/>
          </a:bodyPr>
          <a:lstStyle/>
          <a:p>
            <a:pPr algn="ctr"/>
            <a:endParaRPr lang="en-GB" dirty="0"/>
          </a:p>
        </p:txBody>
      </p:sp>
      <p:sp>
        <p:nvSpPr>
          <p:cNvPr id="5" name="TextBox 4">
            <a:extLst>
              <a:ext uri="{FF2B5EF4-FFF2-40B4-BE49-F238E27FC236}">
                <a16:creationId xmlns:a16="http://schemas.microsoft.com/office/drawing/2014/main" id="{4C64DBF0-D28E-F2BD-EA64-0F512915D9B4}"/>
              </a:ext>
            </a:extLst>
          </p:cNvPr>
          <p:cNvSpPr txBox="1"/>
          <p:nvPr/>
        </p:nvSpPr>
        <p:spPr>
          <a:xfrm>
            <a:off x="5951348" y="7086794"/>
            <a:ext cx="1033425" cy="369332"/>
          </a:xfrm>
          <a:prstGeom prst="rect">
            <a:avLst/>
          </a:prstGeom>
          <a:noFill/>
        </p:spPr>
        <p:txBody>
          <a:bodyPr wrap="square">
            <a:spAutoFit/>
          </a:bodyPr>
          <a:lstStyle/>
          <a:p>
            <a:pPr algn="ctr"/>
            <a:endParaRPr lang="en-GB" dirty="0"/>
          </a:p>
        </p:txBody>
      </p:sp>
      <p:sp>
        <p:nvSpPr>
          <p:cNvPr id="7" name="TextBox 6">
            <a:extLst>
              <a:ext uri="{FF2B5EF4-FFF2-40B4-BE49-F238E27FC236}">
                <a16:creationId xmlns:a16="http://schemas.microsoft.com/office/drawing/2014/main" id="{904FD72F-4CBD-7397-F58E-522FBA87FA7E}"/>
              </a:ext>
            </a:extLst>
          </p:cNvPr>
          <p:cNvSpPr txBox="1"/>
          <p:nvPr/>
        </p:nvSpPr>
        <p:spPr>
          <a:xfrm>
            <a:off x="7896387" y="5257184"/>
            <a:ext cx="1167199" cy="369332"/>
          </a:xfrm>
          <a:prstGeom prst="rect">
            <a:avLst/>
          </a:prstGeom>
          <a:noFill/>
        </p:spPr>
        <p:txBody>
          <a:bodyPr wrap="square">
            <a:spAutoFit/>
          </a:bodyPr>
          <a:lstStyle/>
          <a:p>
            <a:pPr algn="ctr"/>
            <a:endParaRPr lang="en-GB" dirty="0"/>
          </a:p>
        </p:txBody>
      </p:sp>
      <p:sp>
        <p:nvSpPr>
          <p:cNvPr id="8" name="TextBox 7">
            <a:extLst>
              <a:ext uri="{FF2B5EF4-FFF2-40B4-BE49-F238E27FC236}">
                <a16:creationId xmlns:a16="http://schemas.microsoft.com/office/drawing/2014/main" id="{879D3F19-E209-D2D8-3EB8-E08564A28C6A}"/>
              </a:ext>
            </a:extLst>
          </p:cNvPr>
          <p:cNvSpPr txBox="1"/>
          <p:nvPr/>
        </p:nvSpPr>
        <p:spPr>
          <a:xfrm>
            <a:off x="7757334" y="5705549"/>
            <a:ext cx="1033425" cy="369332"/>
          </a:xfrm>
          <a:prstGeom prst="rect">
            <a:avLst/>
          </a:prstGeom>
          <a:noFill/>
        </p:spPr>
        <p:txBody>
          <a:bodyPr wrap="square">
            <a:spAutoFit/>
          </a:bodyPr>
          <a:lstStyle/>
          <a:p>
            <a:pPr algn="ctr"/>
            <a:endParaRPr lang="en-GB" dirty="0"/>
          </a:p>
        </p:txBody>
      </p:sp>
      <p:sp>
        <p:nvSpPr>
          <p:cNvPr id="10" name="TextBox 9">
            <a:extLst>
              <a:ext uri="{FF2B5EF4-FFF2-40B4-BE49-F238E27FC236}">
                <a16:creationId xmlns:a16="http://schemas.microsoft.com/office/drawing/2014/main" id="{9C68BB9C-BDC3-F8BF-A7C7-A9E99235C2CF}"/>
              </a:ext>
            </a:extLst>
          </p:cNvPr>
          <p:cNvSpPr txBox="1"/>
          <p:nvPr/>
        </p:nvSpPr>
        <p:spPr>
          <a:xfrm>
            <a:off x="4734226" y="5718772"/>
            <a:ext cx="1033425" cy="369332"/>
          </a:xfrm>
          <a:prstGeom prst="rect">
            <a:avLst/>
          </a:prstGeom>
          <a:noFill/>
        </p:spPr>
        <p:txBody>
          <a:bodyPr wrap="square">
            <a:spAutoFit/>
          </a:bodyPr>
          <a:lstStyle/>
          <a:p>
            <a:pPr algn="ctr"/>
            <a:endParaRPr lang="en-GB" dirty="0"/>
          </a:p>
        </p:txBody>
      </p:sp>
      <p:sp>
        <p:nvSpPr>
          <p:cNvPr id="11" name="TextBox 10">
            <a:extLst>
              <a:ext uri="{FF2B5EF4-FFF2-40B4-BE49-F238E27FC236}">
                <a16:creationId xmlns:a16="http://schemas.microsoft.com/office/drawing/2014/main" id="{7019BCA7-3D0B-3620-1D44-35C48A0C024F}"/>
              </a:ext>
            </a:extLst>
          </p:cNvPr>
          <p:cNvSpPr txBox="1"/>
          <p:nvPr/>
        </p:nvSpPr>
        <p:spPr>
          <a:xfrm>
            <a:off x="5250938" y="6163912"/>
            <a:ext cx="1033425" cy="369332"/>
          </a:xfrm>
          <a:prstGeom prst="rect">
            <a:avLst/>
          </a:prstGeom>
          <a:noFill/>
        </p:spPr>
        <p:txBody>
          <a:bodyPr wrap="square">
            <a:spAutoFit/>
          </a:bodyPr>
          <a:lstStyle/>
          <a:p>
            <a:pPr algn="ctr"/>
            <a:endParaRPr lang="en-GB" dirty="0"/>
          </a:p>
        </p:txBody>
      </p:sp>
      <p:sp>
        <p:nvSpPr>
          <p:cNvPr id="12" name="TextBox 11">
            <a:extLst>
              <a:ext uri="{FF2B5EF4-FFF2-40B4-BE49-F238E27FC236}">
                <a16:creationId xmlns:a16="http://schemas.microsoft.com/office/drawing/2014/main" id="{3667F4F9-DA0E-9225-AE51-7C125D1ECF39}"/>
              </a:ext>
            </a:extLst>
          </p:cNvPr>
          <p:cNvSpPr txBox="1"/>
          <p:nvPr/>
        </p:nvSpPr>
        <p:spPr>
          <a:xfrm>
            <a:off x="5822090" y="6415974"/>
            <a:ext cx="1033425" cy="369332"/>
          </a:xfrm>
          <a:prstGeom prst="rect">
            <a:avLst/>
          </a:prstGeom>
          <a:noFill/>
        </p:spPr>
        <p:txBody>
          <a:bodyPr wrap="square">
            <a:spAutoFit/>
          </a:bodyPr>
          <a:lstStyle/>
          <a:p>
            <a:pPr algn="ctr"/>
            <a:endParaRPr lang="en-GB" dirty="0"/>
          </a:p>
        </p:txBody>
      </p:sp>
      <p:sp>
        <p:nvSpPr>
          <p:cNvPr id="14" name="TextBox 13">
            <a:extLst>
              <a:ext uri="{FF2B5EF4-FFF2-40B4-BE49-F238E27FC236}">
                <a16:creationId xmlns:a16="http://schemas.microsoft.com/office/drawing/2014/main" id="{4562E294-3B1A-C55F-3A2C-A46DD0540DD1}"/>
              </a:ext>
            </a:extLst>
          </p:cNvPr>
          <p:cNvSpPr txBox="1"/>
          <p:nvPr/>
        </p:nvSpPr>
        <p:spPr>
          <a:xfrm>
            <a:off x="4657530" y="6625500"/>
            <a:ext cx="1033425" cy="369332"/>
          </a:xfrm>
          <a:prstGeom prst="rect">
            <a:avLst/>
          </a:prstGeom>
          <a:noFill/>
        </p:spPr>
        <p:txBody>
          <a:bodyPr wrap="square">
            <a:spAutoFit/>
          </a:bodyPr>
          <a:lstStyle/>
          <a:p>
            <a:pPr algn="ctr"/>
            <a:endParaRPr lang="en-GB" dirty="0"/>
          </a:p>
        </p:txBody>
      </p:sp>
      <p:sp>
        <p:nvSpPr>
          <p:cNvPr id="15" name="TextBox 14">
            <a:extLst>
              <a:ext uri="{FF2B5EF4-FFF2-40B4-BE49-F238E27FC236}">
                <a16:creationId xmlns:a16="http://schemas.microsoft.com/office/drawing/2014/main" id="{DB62F825-C84C-63D5-4805-A5E855805725}"/>
              </a:ext>
            </a:extLst>
          </p:cNvPr>
          <p:cNvSpPr txBox="1"/>
          <p:nvPr/>
        </p:nvSpPr>
        <p:spPr>
          <a:xfrm>
            <a:off x="5471135" y="7545781"/>
            <a:ext cx="1033425" cy="369332"/>
          </a:xfrm>
          <a:prstGeom prst="rect">
            <a:avLst/>
          </a:prstGeom>
          <a:noFill/>
        </p:spPr>
        <p:txBody>
          <a:bodyPr wrap="square">
            <a:spAutoFit/>
          </a:bodyPr>
          <a:lstStyle/>
          <a:p>
            <a:pPr algn="ctr"/>
            <a:endParaRPr lang="en-GB" dirty="0"/>
          </a:p>
        </p:txBody>
      </p:sp>
      <p:sp>
        <p:nvSpPr>
          <p:cNvPr id="16" name="TextBox 15">
            <a:extLst>
              <a:ext uri="{FF2B5EF4-FFF2-40B4-BE49-F238E27FC236}">
                <a16:creationId xmlns:a16="http://schemas.microsoft.com/office/drawing/2014/main" id="{9BBE2385-DFA5-A33F-5F58-76063F819E50}"/>
              </a:ext>
            </a:extLst>
          </p:cNvPr>
          <p:cNvSpPr txBox="1"/>
          <p:nvPr/>
        </p:nvSpPr>
        <p:spPr>
          <a:xfrm>
            <a:off x="6917883" y="7790806"/>
            <a:ext cx="1033425" cy="369332"/>
          </a:xfrm>
          <a:prstGeom prst="rect">
            <a:avLst/>
          </a:prstGeom>
          <a:noFill/>
        </p:spPr>
        <p:txBody>
          <a:bodyPr wrap="square">
            <a:spAutoFit/>
          </a:bodyPr>
          <a:lstStyle/>
          <a:p>
            <a:pPr algn="ctr"/>
            <a:endParaRPr lang="en-GB" dirty="0"/>
          </a:p>
        </p:txBody>
      </p:sp>
      <p:sp>
        <p:nvSpPr>
          <p:cNvPr id="17" name="TextBox 16">
            <a:extLst>
              <a:ext uri="{FF2B5EF4-FFF2-40B4-BE49-F238E27FC236}">
                <a16:creationId xmlns:a16="http://schemas.microsoft.com/office/drawing/2014/main" id="{CAFDD7A1-F1E2-B3E1-A916-AA08A7405637}"/>
              </a:ext>
            </a:extLst>
          </p:cNvPr>
          <p:cNvSpPr txBox="1"/>
          <p:nvPr/>
        </p:nvSpPr>
        <p:spPr>
          <a:xfrm>
            <a:off x="7883272" y="8222071"/>
            <a:ext cx="1033425" cy="369332"/>
          </a:xfrm>
          <a:prstGeom prst="rect">
            <a:avLst/>
          </a:prstGeom>
          <a:noFill/>
        </p:spPr>
        <p:txBody>
          <a:bodyPr wrap="square">
            <a:spAutoFit/>
          </a:bodyPr>
          <a:lstStyle/>
          <a:p>
            <a:pPr algn="ctr"/>
            <a:endParaRPr lang="en-GB" dirty="0"/>
          </a:p>
        </p:txBody>
      </p:sp>
    </p:spTree>
    <p:extLst>
      <p:ext uri="{BB962C8B-B14F-4D97-AF65-F5344CB8AC3E}">
        <p14:creationId xmlns:p14="http://schemas.microsoft.com/office/powerpoint/2010/main" val="143893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33DFF607-5041-B94E-8624-2748670E8D1B}"/>
              </a:ext>
            </a:extLst>
          </p:cNvPr>
          <p:cNvSpPr/>
          <p:nvPr/>
        </p:nvSpPr>
        <p:spPr>
          <a:xfrm>
            <a:off x="840230" y="205922"/>
            <a:ext cx="5424690" cy="461665"/>
          </a:xfrm>
          <a:prstGeom prst="rect">
            <a:avLst/>
          </a:prstGeom>
        </p:spPr>
        <p:txBody>
          <a:bodyPr wrap="none">
            <a:spAutoFit/>
          </a:bodyPr>
          <a:lstStyle/>
          <a:p>
            <a:pPr algn="ctr"/>
            <a:r>
              <a:rPr lang="en-GB" sz="2400" b="1" dirty="0">
                <a:latin typeface="Arial" panose="020B0604020202020204" pitchFamily="34" charset="0"/>
                <a:cs typeface="Arial" panose="020B0604020202020204" pitchFamily="34" charset="0"/>
              </a:rPr>
              <a:t>Coastal Management at Lyme Regis</a:t>
            </a:r>
          </a:p>
        </p:txBody>
      </p:sp>
      <p:cxnSp>
        <p:nvCxnSpPr>
          <p:cNvPr id="148" name="Straight Connector 147">
            <a:extLst>
              <a:ext uri="{FF2B5EF4-FFF2-40B4-BE49-F238E27FC236}">
                <a16:creationId xmlns:a16="http://schemas.microsoft.com/office/drawing/2014/main" id="{5713258D-0547-BA42-AC4D-39058DF54F55}"/>
              </a:ext>
            </a:extLst>
          </p:cNvPr>
          <p:cNvCxnSpPr>
            <a:cxnSpLocks/>
          </p:cNvCxnSpPr>
          <p:nvPr/>
        </p:nvCxnSpPr>
        <p:spPr>
          <a:xfrm>
            <a:off x="331775" y="645952"/>
            <a:ext cx="6445869"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nvGrpSpPr>
          <p:cNvPr id="18" name="Group 17">
            <a:extLst>
              <a:ext uri="{FF2B5EF4-FFF2-40B4-BE49-F238E27FC236}">
                <a16:creationId xmlns:a16="http://schemas.microsoft.com/office/drawing/2014/main" id="{CD8EBFD1-232E-29E9-A89B-29E1FA85975B}"/>
              </a:ext>
            </a:extLst>
          </p:cNvPr>
          <p:cNvGrpSpPr/>
          <p:nvPr/>
        </p:nvGrpSpPr>
        <p:grpSpPr>
          <a:xfrm>
            <a:off x="9420771" y="927316"/>
            <a:ext cx="2957968" cy="8467957"/>
            <a:chOff x="335187" y="774917"/>
            <a:chExt cx="4235015" cy="8620361"/>
          </a:xfrm>
        </p:grpSpPr>
        <p:sp>
          <p:nvSpPr>
            <p:cNvPr id="3" name="Rounded Rectangle 2">
              <a:extLst>
                <a:ext uri="{FF2B5EF4-FFF2-40B4-BE49-F238E27FC236}">
                  <a16:creationId xmlns:a16="http://schemas.microsoft.com/office/drawing/2014/main" id="{272CB114-0116-5E4E-A1EB-F99282FE45A8}"/>
                </a:ext>
              </a:extLst>
            </p:cNvPr>
            <p:cNvSpPr/>
            <p:nvPr/>
          </p:nvSpPr>
          <p:spPr>
            <a:xfrm>
              <a:off x="335187" y="774917"/>
              <a:ext cx="4235015" cy="8620361"/>
            </a:xfrm>
            <a:prstGeom prst="roundRect">
              <a:avLst>
                <a:gd name="adj" fmla="val 1055"/>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2DDAD8E6-C143-6180-045D-041B169A95C6}"/>
                </a:ext>
              </a:extLst>
            </p:cNvPr>
            <p:cNvSpPr txBox="1"/>
            <p:nvPr/>
          </p:nvSpPr>
          <p:spPr>
            <a:xfrm>
              <a:off x="335187" y="774917"/>
              <a:ext cx="4235015" cy="1096605"/>
            </a:xfrm>
            <a:prstGeom prst="rect">
              <a:avLst/>
            </a:prstGeom>
            <a:noFill/>
          </p:spPr>
          <p:txBody>
            <a:bodyPr wrap="square" rtlCol="0">
              <a:spAutoFit/>
            </a:bodyPr>
            <a:lstStyle/>
            <a:p>
              <a:pPr algn="ctr"/>
              <a:r>
                <a:rPr lang="en-GB" sz="2800" dirty="0"/>
                <a:t>Phase 4</a:t>
              </a:r>
            </a:p>
            <a:p>
              <a:r>
                <a:rPr lang="en-GB" i="1" dirty="0"/>
                <a:t>Include, dates, management types, costs, diagrams</a:t>
              </a:r>
            </a:p>
          </p:txBody>
        </p:sp>
      </p:grpSp>
      <p:grpSp>
        <p:nvGrpSpPr>
          <p:cNvPr id="27" name="Group 26">
            <a:extLst>
              <a:ext uri="{FF2B5EF4-FFF2-40B4-BE49-F238E27FC236}">
                <a16:creationId xmlns:a16="http://schemas.microsoft.com/office/drawing/2014/main" id="{5342AE73-3DAC-23A3-0359-2BB89EC60200}"/>
              </a:ext>
            </a:extLst>
          </p:cNvPr>
          <p:cNvGrpSpPr/>
          <p:nvPr/>
        </p:nvGrpSpPr>
        <p:grpSpPr>
          <a:xfrm>
            <a:off x="6065262" y="927317"/>
            <a:ext cx="2957968" cy="8467956"/>
            <a:chOff x="335187" y="774917"/>
            <a:chExt cx="4235015" cy="8620361"/>
          </a:xfrm>
        </p:grpSpPr>
        <p:sp>
          <p:nvSpPr>
            <p:cNvPr id="29" name="Rounded Rectangle 2">
              <a:extLst>
                <a:ext uri="{FF2B5EF4-FFF2-40B4-BE49-F238E27FC236}">
                  <a16:creationId xmlns:a16="http://schemas.microsoft.com/office/drawing/2014/main" id="{449B75FC-8521-B152-6954-33194F66BFE1}"/>
                </a:ext>
              </a:extLst>
            </p:cNvPr>
            <p:cNvSpPr/>
            <p:nvPr/>
          </p:nvSpPr>
          <p:spPr>
            <a:xfrm>
              <a:off x="335187" y="774917"/>
              <a:ext cx="4235015" cy="8620361"/>
            </a:xfrm>
            <a:prstGeom prst="roundRect">
              <a:avLst>
                <a:gd name="adj" fmla="val 1055"/>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1C3088FE-0123-4677-3216-D91F831AB44C}"/>
                </a:ext>
              </a:extLst>
            </p:cNvPr>
            <p:cNvSpPr txBox="1"/>
            <p:nvPr/>
          </p:nvSpPr>
          <p:spPr>
            <a:xfrm>
              <a:off x="335187" y="774917"/>
              <a:ext cx="4235015" cy="1096606"/>
            </a:xfrm>
            <a:prstGeom prst="rect">
              <a:avLst/>
            </a:prstGeom>
            <a:noFill/>
          </p:spPr>
          <p:txBody>
            <a:bodyPr wrap="square" rtlCol="0">
              <a:spAutoFit/>
            </a:bodyPr>
            <a:lstStyle/>
            <a:p>
              <a:pPr algn="ctr"/>
              <a:r>
                <a:rPr lang="en-GB" sz="2800" dirty="0"/>
                <a:t>Phase 3</a:t>
              </a:r>
            </a:p>
            <a:p>
              <a:r>
                <a:rPr lang="en-GB" i="1" dirty="0"/>
                <a:t>Include, dates, management types, costs, diagrams</a:t>
              </a:r>
            </a:p>
          </p:txBody>
        </p:sp>
      </p:grpSp>
      <p:grpSp>
        <p:nvGrpSpPr>
          <p:cNvPr id="31" name="Group 30">
            <a:extLst>
              <a:ext uri="{FF2B5EF4-FFF2-40B4-BE49-F238E27FC236}">
                <a16:creationId xmlns:a16="http://schemas.microsoft.com/office/drawing/2014/main" id="{BD40DE8E-8A02-7A5E-F221-E3616F427C10}"/>
              </a:ext>
            </a:extLst>
          </p:cNvPr>
          <p:cNvGrpSpPr/>
          <p:nvPr/>
        </p:nvGrpSpPr>
        <p:grpSpPr>
          <a:xfrm>
            <a:off x="3107143" y="980838"/>
            <a:ext cx="2570993" cy="8414435"/>
            <a:chOff x="335187" y="774917"/>
            <a:chExt cx="4235015" cy="8620361"/>
          </a:xfrm>
        </p:grpSpPr>
        <p:sp>
          <p:nvSpPr>
            <p:cNvPr id="36" name="Rounded Rectangle 2">
              <a:extLst>
                <a:ext uri="{FF2B5EF4-FFF2-40B4-BE49-F238E27FC236}">
                  <a16:creationId xmlns:a16="http://schemas.microsoft.com/office/drawing/2014/main" id="{65A22AC0-61E8-5D68-EAC7-11D84543DD3F}"/>
                </a:ext>
              </a:extLst>
            </p:cNvPr>
            <p:cNvSpPr/>
            <p:nvPr/>
          </p:nvSpPr>
          <p:spPr>
            <a:xfrm>
              <a:off x="335187" y="774917"/>
              <a:ext cx="4235015" cy="8620361"/>
            </a:xfrm>
            <a:prstGeom prst="roundRect">
              <a:avLst>
                <a:gd name="adj" fmla="val 1055"/>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29FF7E09-025B-9927-39C1-AC62B7542102}"/>
                </a:ext>
              </a:extLst>
            </p:cNvPr>
            <p:cNvSpPr txBox="1"/>
            <p:nvPr/>
          </p:nvSpPr>
          <p:spPr>
            <a:xfrm>
              <a:off x="335187" y="774917"/>
              <a:ext cx="4235015" cy="1387359"/>
            </a:xfrm>
            <a:prstGeom prst="rect">
              <a:avLst/>
            </a:prstGeom>
            <a:noFill/>
          </p:spPr>
          <p:txBody>
            <a:bodyPr wrap="square" rtlCol="0">
              <a:spAutoFit/>
            </a:bodyPr>
            <a:lstStyle/>
            <a:p>
              <a:pPr algn="ctr"/>
              <a:r>
                <a:rPr lang="en-GB" sz="2800" dirty="0"/>
                <a:t>Phase 2</a:t>
              </a:r>
            </a:p>
            <a:p>
              <a:r>
                <a:rPr lang="en-GB" i="1" dirty="0"/>
                <a:t>Include, dates, management types, costs, diagrams</a:t>
              </a:r>
            </a:p>
          </p:txBody>
        </p:sp>
      </p:grpSp>
      <p:grpSp>
        <p:nvGrpSpPr>
          <p:cNvPr id="38" name="Group 37">
            <a:extLst>
              <a:ext uri="{FF2B5EF4-FFF2-40B4-BE49-F238E27FC236}">
                <a16:creationId xmlns:a16="http://schemas.microsoft.com/office/drawing/2014/main" id="{CFF75078-DE37-FAB8-5E2A-E6DD48B5DFBE}"/>
              </a:ext>
            </a:extLst>
          </p:cNvPr>
          <p:cNvGrpSpPr/>
          <p:nvPr/>
        </p:nvGrpSpPr>
        <p:grpSpPr>
          <a:xfrm>
            <a:off x="331776" y="980838"/>
            <a:ext cx="2601206" cy="8414435"/>
            <a:chOff x="335187" y="774917"/>
            <a:chExt cx="4235015" cy="8620361"/>
          </a:xfrm>
        </p:grpSpPr>
        <p:sp>
          <p:nvSpPr>
            <p:cNvPr id="39" name="Rounded Rectangle 2">
              <a:extLst>
                <a:ext uri="{FF2B5EF4-FFF2-40B4-BE49-F238E27FC236}">
                  <a16:creationId xmlns:a16="http://schemas.microsoft.com/office/drawing/2014/main" id="{C4B7C16C-1906-118B-8F9E-9C392D1EEAE8}"/>
                </a:ext>
              </a:extLst>
            </p:cNvPr>
            <p:cNvSpPr/>
            <p:nvPr/>
          </p:nvSpPr>
          <p:spPr>
            <a:xfrm>
              <a:off x="335187" y="774917"/>
              <a:ext cx="4235015" cy="8620361"/>
            </a:xfrm>
            <a:prstGeom prst="roundRect">
              <a:avLst>
                <a:gd name="adj" fmla="val 1055"/>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a:extLst>
                <a:ext uri="{FF2B5EF4-FFF2-40B4-BE49-F238E27FC236}">
                  <a16:creationId xmlns:a16="http://schemas.microsoft.com/office/drawing/2014/main" id="{146C2C61-D5DB-19A4-B833-F03D5E78A72F}"/>
                </a:ext>
              </a:extLst>
            </p:cNvPr>
            <p:cNvSpPr txBox="1"/>
            <p:nvPr/>
          </p:nvSpPr>
          <p:spPr>
            <a:xfrm>
              <a:off x="335187" y="774917"/>
              <a:ext cx="4235015" cy="1077218"/>
            </a:xfrm>
            <a:prstGeom prst="rect">
              <a:avLst/>
            </a:prstGeom>
            <a:noFill/>
          </p:spPr>
          <p:txBody>
            <a:bodyPr wrap="square" rtlCol="0">
              <a:spAutoFit/>
            </a:bodyPr>
            <a:lstStyle/>
            <a:p>
              <a:pPr algn="ctr"/>
              <a:r>
                <a:rPr lang="en-GB" sz="2800" dirty="0"/>
                <a:t>Phase 1</a:t>
              </a:r>
            </a:p>
            <a:p>
              <a:r>
                <a:rPr lang="en-GB" i="1" dirty="0"/>
                <a:t>Include, dates, management types, costs, diagrams</a:t>
              </a:r>
            </a:p>
          </p:txBody>
        </p:sp>
      </p:grpSp>
    </p:spTree>
    <p:extLst>
      <p:ext uri="{BB962C8B-B14F-4D97-AF65-F5344CB8AC3E}">
        <p14:creationId xmlns:p14="http://schemas.microsoft.com/office/powerpoint/2010/main" val="32975298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A370A4D-7A2E-8A4A-BDDD-78A549E0C768}">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40FC4DCA08E84BAD54395ACD77588E" ma:contentTypeVersion="19" ma:contentTypeDescription="Create a new document." ma:contentTypeScope="" ma:versionID="07c8f28c13a376a83a31d29db0173600">
  <xsd:schema xmlns:xsd="http://www.w3.org/2001/XMLSchema" xmlns:xs="http://www.w3.org/2001/XMLSchema" xmlns:p="http://schemas.microsoft.com/office/2006/metadata/properties" xmlns:ns2="b825e902-c6e3-45a4-a1a2-7e23c9adedd4" xmlns:ns3="4730f21c-7ee7-45a8-a3f0-39cf8e6fd1a5" targetNamespace="http://schemas.microsoft.com/office/2006/metadata/properties" ma:root="true" ma:fieldsID="37778cc3961093e82daed7f0a4995d8e" ns2:_="" ns3:_="">
    <xsd:import namespace="b825e902-c6e3-45a4-a1a2-7e23c9adedd4"/>
    <xsd:import namespace="4730f21c-7ee7-45a8-a3f0-39cf8e6fd1a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25e902-c6e3-45a4-a1a2-7e23c9adedd4"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MediaServiceObjectDetectorVersions" ma:index="7"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indexed="true" ma:internalName="MediaServiceLocatio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c899dcd-3d9d-4b13-9e95-2b760991102c"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30f21c-7ee7-45a8-a3f0-39cf8e6fd1a5" elementFormDefault="qualified">
    <xsd:import namespace="http://schemas.microsoft.com/office/2006/documentManagement/types"/>
    <xsd:import namespace="http://schemas.microsoft.com/office/infopath/2007/PartnerControls"/>
    <xsd:element name="SharedWithUsers" ma:index="11"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5011ea-a1aa-454c-b612-31c3c7a0216d}" ma:internalName="TaxCatchAll" ma:showField="CatchAllData" ma:web="4730f21c-7ee7-45a8-a3f0-39cf8e6fd1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825e902-c6e3-45a4-a1a2-7e23c9adedd4">
      <Terms xmlns="http://schemas.microsoft.com/office/infopath/2007/PartnerControls"/>
    </lcf76f155ced4ddcb4097134ff3c332f>
    <TaxCatchAll xmlns="4730f21c-7ee7-45a8-a3f0-39cf8e6fd1a5" xsi:nil="true"/>
  </documentManagement>
</p:properties>
</file>

<file path=customXml/itemProps1.xml><?xml version="1.0" encoding="utf-8"?>
<ds:datastoreItem xmlns:ds="http://schemas.openxmlformats.org/officeDocument/2006/customXml" ds:itemID="{97B93816-E0A9-425A-9418-C1CE68778FDA}"/>
</file>

<file path=customXml/itemProps2.xml><?xml version="1.0" encoding="utf-8"?>
<ds:datastoreItem xmlns:ds="http://schemas.openxmlformats.org/officeDocument/2006/customXml" ds:itemID="{912FD455-BD4A-45EF-A7BE-7D80F7B8F4CB}"/>
</file>

<file path=customXml/itemProps3.xml><?xml version="1.0" encoding="utf-8"?>
<ds:datastoreItem xmlns:ds="http://schemas.openxmlformats.org/officeDocument/2006/customXml" ds:itemID="{D15DE2EC-9F73-44ED-BCD3-E489F70E7814}"/>
</file>

<file path=docProps/app.xml><?xml version="1.0" encoding="utf-8"?>
<Properties xmlns="http://schemas.openxmlformats.org/officeDocument/2006/extended-properties" xmlns:vt="http://schemas.openxmlformats.org/officeDocument/2006/docPropsVTypes">
  <Template>Office Theme</Template>
  <TotalTime>12466</TotalTime>
  <Words>646</Words>
  <Application>Microsoft Office PowerPoint</Application>
  <PresentationFormat>A3 Paper (297x420 mm)</PresentationFormat>
  <Paragraphs>74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Rose, Mr C</cp:lastModifiedBy>
  <cp:revision>117</cp:revision>
  <dcterms:created xsi:type="dcterms:W3CDTF">2021-04-25T17:40:29Z</dcterms:created>
  <dcterms:modified xsi:type="dcterms:W3CDTF">2024-07-08T14:59:04Z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0x0101009F40FC4DCA08E84BAD54395ACD77588E</vt:lpwstr>
  </property>
</Properties>
</file>